
<file path=[Content_Types].xml><?xml version="1.0" encoding="utf-8"?>
<Types xmlns="http://schemas.openxmlformats.org/package/2006/content-types">
  <Default Extension="emf" ContentType="image/x-emf"/>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8"/>
  </p:notesMasterIdLst>
  <p:sldIdLst>
    <p:sldId id="256" r:id="rId3"/>
    <p:sldId id="257" r:id="rId4"/>
    <p:sldId id="258" r:id="rId5"/>
    <p:sldId id="259" r:id="rId6"/>
    <p:sldId id="269" r:id="rId7"/>
    <p:sldId id="260" r:id="rId8"/>
    <p:sldId id="270" r:id="rId9"/>
    <p:sldId id="271" r:id="rId10"/>
    <p:sldId id="261" r:id="rId11"/>
    <p:sldId id="262" r:id="rId12"/>
    <p:sldId id="267" r:id="rId13"/>
    <p:sldId id="268" r:id="rId14"/>
    <p:sldId id="263" r:id="rId15"/>
    <p:sldId id="264" r:id="rId16"/>
    <p:sldId id="266" r:id="rId17"/>
  </p:sldIdLst>
  <p:sldSz cx="9144000" cy="5143500" type="screen16x9"/>
  <p:notesSz cx="6858000" cy="9144000"/>
  <p:embeddedFontLst>
    <p:embeddedFont>
      <p:font typeface="Arial Narrow" panose="020B0606020202030204" pitchFamily="3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1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565880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b9a38921a8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b9a38921a8_2_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b9a38921a8_2_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9a38921a8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b9a38921a8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9a38921a8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b9a38921a8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686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9a38921a8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b9a38921a8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1628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b9a38921a8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b9a38921a8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b9a38921a8_2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b9a38921a8_2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b9a38921a8_2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b9a38921a8_2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9a38921a8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b9a38921a8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b9a38921a8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b9a38921a8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b9a38921a8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b9a38921a8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9a38921a8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b9a38921a8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2374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9a38921a8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b9a38921a8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9a38921a8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b9a38921a8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647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9a38921a8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b9a38921a8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60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b9a38921a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gb9a38921a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1" name="Google Shape;71;p1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txBox="1">
            <a:spLocks noGrp="1"/>
          </p:cNvSpPr>
          <p:nvPr>
            <p:ph type="body" idx="1"/>
          </p:nvPr>
        </p:nvSpPr>
        <p:spPr>
          <a:xfrm>
            <a:off x="457200" y="1200150"/>
            <a:ext cx="4038600" cy="339447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7" name="Google Shape;77;p17"/>
          <p:cNvSpPr txBox="1">
            <a:spLocks noGrp="1"/>
          </p:cNvSpPr>
          <p:nvPr>
            <p:ph type="body" idx="2"/>
          </p:nvPr>
        </p:nvSpPr>
        <p:spPr>
          <a:xfrm>
            <a:off x="4648200" y="1200150"/>
            <a:ext cx="4038600" cy="339447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8" name="Google Shape;78;p1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8"/>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4" name="Google Shape;84;p18"/>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5" name="Google Shape;85;p18"/>
          <p:cNvSpPr txBox="1">
            <a:spLocks noGrp="1"/>
          </p:cNvSpPr>
          <p:nvPr>
            <p:ph type="body" idx="3"/>
          </p:nvPr>
        </p:nvSpPr>
        <p:spPr>
          <a:xfrm>
            <a:off x="4645025" y="1151335"/>
            <a:ext cx="4041775" cy="47982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6" name="Google Shape;86;p18"/>
          <p:cNvSpPr txBox="1">
            <a:spLocks noGrp="1"/>
          </p:cNvSpPr>
          <p:nvPr>
            <p:ph type="body" idx="4"/>
          </p:nvPr>
        </p:nvSpPr>
        <p:spPr>
          <a:xfrm>
            <a:off x="4645025" y="1631156"/>
            <a:ext cx="4041775" cy="2963466"/>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7" name="Google Shape;87;p1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2" name="Google Shape;102;p21"/>
          <p:cNvSpPr txBox="1">
            <a:spLocks noGrp="1"/>
          </p:cNvSpPr>
          <p:nvPr>
            <p:ph type="body" idx="2"/>
          </p:nvPr>
        </p:nvSpPr>
        <p:spPr>
          <a:xfrm>
            <a:off x="457200" y="1076325"/>
            <a:ext cx="3008313" cy="351829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3" name="Google Shape;103;p2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792288" y="3600450"/>
            <a:ext cx="5486400" cy="425053"/>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1792288" y="4025503"/>
            <a:ext cx="5486400" cy="603646"/>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0" name="Google Shape;110;p2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2874764" y="-1217414"/>
            <a:ext cx="339447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463778" y="1371600"/>
            <a:ext cx="4388644"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hyperlink" Target="https://cetcell.mahacet.org/" TargetMode="External"/><Relationship Id="rId4" Type="http://schemas.openxmlformats.org/officeDocument/2006/relationships/hyperlink" Target="https://www.thapatechnical.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ctrTitle"/>
          </p:nvPr>
        </p:nvSpPr>
        <p:spPr>
          <a:xfrm>
            <a:off x="0" y="0"/>
            <a:ext cx="9144000" cy="628650"/>
          </a:xfrm>
          <a:prstGeom prst="rect">
            <a:avLst/>
          </a:prstGeom>
          <a:gradFill>
            <a:gsLst>
              <a:gs pos="0">
                <a:srgbClr val="29859E"/>
              </a:gs>
              <a:gs pos="80000">
                <a:srgbClr val="36B0D0"/>
              </a:gs>
              <a:gs pos="100000">
                <a:srgbClr val="33B3D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600"/>
              <a:buFont typeface="Arial Narrow"/>
              <a:buNone/>
            </a:pPr>
            <a:r>
              <a:rPr lang="en" sz="3600" b="1" dirty="0">
                <a:solidFill>
                  <a:schemeClr val="lt1"/>
                </a:solidFill>
                <a:latin typeface="Arial Narrow"/>
                <a:ea typeface="Arial Narrow"/>
                <a:cs typeface="Arial Narrow"/>
                <a:sym typeface="Arial Narrow"/>
              </a:rPr>
              <a:t> A Project Presentation on</a:t>
            </a:r>
            <a:endParaRPr sz="3600" b="1" dirty="0">
              <a:latin typeface="Arial Narrow"/>
              <a:ea typeface="Arial Narrow"/>
              <a:cs typeface="Arial Narrow"/>
              <a:sym typeface="Arial Narrow"/>
            </a:endParaRPr>
          </a:p>
        </p:txBody>
      </p:sp>
      <p:sp>
        <p:nvSpPr>
          <p:cNvPr id="131" name="Google Shape;131;p25"/>
          <p:cNvSpPr txBox="1"/>
          <p:nvPr/>
        </p:nvSpPr>
        <p:spPr>
          <a:xfrm>
            <a:off x="0" y="4914900"/>
            <a:ext cx="9144000" cy="228600"/>
          </a:xfrm>
          <a:prstGeom prst="rect">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dirty="0">
                <a:solidFill>
                  <a:schemeClr val="lt1"/>
                </a:solidFill>
                <a:latin typeface="Arial Narrow"/>
                <a:ea typeface="Arial Narrow"/>
                <a:cs typeface="Arial Narrow"/>
                <a:sym typeface="Arial Narrow"/>
              </a:rPr>
              <a:t>DYPCOE Akurdi,Pune </a:t>
            </a:r>
            <a:r>
              <a:rPr lang="en" sz="1100" b="1" i="0" u="none" strike="noStrike" cap="none" dirty="0">
                <a:solidFill>
                  <a:schemeClr val="lt1"/>
                </a:solidFill>
                <a:latin typeface="Arial Narrow"/>
                <a:ea typeface="Arial Narrow"/>
                <a:cs typeface="Arial Narrow"/>
                <a:sym typeface="Arial Narrow"/>
              </a:rPr>
              <a:t>                                                              Project Presentation </a:t>
            </a:r>
            <a:endParaRPr sz="1100" b="1" i="0" u="none" strike="noStrike" cap="none" dirty="0">
              <a:solidFill>
                <a:schemeClr val="lt1"/>
              </a:solidFill>
              <a:latin typeface="Arial Narrow"/>
              <a:ea typeface="Arial Narrow"/>
              <a:cs typeface="Arial Narrow"/>
              <a:sym typeface="Arial Narrow"/>
            </a:endParaRPr>
          </a:p>
        </p:txBody>
      </p:sp>
      <p:sp>
        <p:nvSpPr>
          <p:cNvPr id="132" name="Google Shape;132;p25"/>
          <p:cNvSpPr txBox="1">
            <a:spLocks noGrp="1"/>
          </p:cNvSpPr>
          <p:nvPr>
            <p:ph type="dt" idx="10"/>
          </p:nvPr>
        </p:nvSpPr>
        <p:spPr>
          <a:xfrm>
            <a:off x="0" y="4914900"/>
            <a:ext cx="1371600" cy="228600"/>
          </a:xfrm>
          <a:prstGeom prst="rect">
            <a:avLst/>
          </a:prstGeom>
          <a:no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ctr" rtl="0">
              <a:lnSpc>
                <a:spcPct val="80000"/>
              </a:lnSpc>
              <a:spcBef>
                <a:spcPts val="0"/>
              </a:spcBef>
              <a:spcAft>
                <a:spcPts val="0"/>
              </a:spcAft>
              <a:buNone/>
            </a:pPr>
            <a:r>
              <a:rPr lang="en" sz="1100" b="1">
                <a:solidFill>
                  <a:schemeClr val="lt1"/>
                </a:solidFill>
                <a:latin typeface="Arial Narrow"/>
                <a:ea typeface="Arial Narrow"/>
                <a:cs typeface="Arial Narrow"/>
                <a:sym typeface="Arial Narrow"/>
              </a:rPr>
              <a:t>12 June 2023</a:t>
            </a:r>
            <a:endParaRPr sz="1100" b="1" dirty="0">
              <a:solidFill>
                <a:schemeClr val="lt1"/>
              </a:solidFill>
              <a:latin typeface="Arial Narrow"/>
              <a:ea typeface="Arial Narrow"/>
              <a:cs typeface="Arial Narrow"/>
              <a:sym typeface="Arial Narrow"/>
            </a:endParaRPr>
          </a:p>
        </p:txBody>
      </p:sp>
      <p:sp>
        <p:nvSpPr>
          <p:cNvPr id="133" name="Google Shape;133;p25"/>
          <p:cNvSpPr txBox="1"/>
          <p:nvPr/>
        </p:nvSpPr>
        <p:spPr>
          <a:xfrm>
            <a:off x="8686800" y="4914900"/>
            <a:ext cx="457200" cy="2286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1200"/>
              <a:buFont typeface="Arial Narrow"/>
              <a:buNone/>
            </a:pPr>
            <a:fld id="{00000000-1234-1234-1234-123412341234}" type="slidenum">
              <a:rPr lang="en" sz="1200" b="1" i="0" u="none" strike="noStrike" cap="none">
                <a:solidFill>
                  <a:schemeClr val="lt1"/>
                </a:solidFill>
                <a:latin typeface="Arial Narrow"/>
                <a:ea typeface="Arial Narrow"/>
                <a:cs typeface="Arial Narrow"/>
                <a:sym typeface="Arial Narrow"/>
              </a:rPr>
              <a:t>1</a:t>
            </a:fld>
            <a:endParaRPr sz="1200" b="1" i="0" u="none" strike="noStrike" cap="none">
              <a:solidFill>
                <a:schemeClr val="lt1"/>
              </a:solidFill>
              <a:latin typeface="Arial Narrow"/>
              <a:ea typeface="Arial Narrow"/>
              <a:cs typeface="Arial Narrow"/>
              <a:sym typeface="Arial Narrow"/>
            </a:endParaRPr>
          </a:p>
        </p:txBody>
      </p:sp>
      <p:sp>
        <p:nvSpPr>
          <p:cNvPr id="134" name="Google Shape;134;p25"/>
          <p:cNvSpPr/>
          <p:nvPr/>
        </p:nvSpPr>
        <p:spPr>
          <a:xfrm>
            <a:off x="381000" y="1085850"/>
            <a:ext cx="8153400" cy="434161"/>
          </a:xfrm>
          <a:prstGeom prst="roundRect">
            <a:avLst>
              <a:gd name="adj" fmla="val 16667"/>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800"/>
              <a:buFont typeface="Calibri"/>
              <a:buNone/>
            </a:pPr>
            <a:r>
              <a:rPr lang="en" sz="2800" b="1" dirty="0">
                <a:solidFill>
                  <a:schemeClr val="lt1"/>
                </a:solidFill>
                <a:latin typeface="Calibri"/>
                <a:ea typeface="Calibri"/>
                <a:cs typeface="Calibri"/>
                <a:sym typeface="Calibri"/>
              </a:rPr>
              <a:t>College Predictor</a:t>
            </a:r>
            <a:endParaRPr dirty="0"/>
          </a:p>
        </p:txBody>
      </p:sp>
      <p:sp>
        <p:nvSpPr>
          <p:cNvPr id="135" name="Google Shape;135;p25"/>
          <p:cNvSpPr/>
          <p:nvPr/>
        </p:nvSpPr>
        <p:spPr>
          <a:xfrm>
            <a:off x="0" y="1714500"/>
            <a:ext cx="9144000" cy="266146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dirty="0">
              <a:solidFill>
                <a:schemeClr val="dk1"/>
              </a:solidFill>
              <a:latin typeface="Arial"/>
              <a:ea typeface="Arial"/>
              <a:cs typeface="Arial"/>
              <a:sym typeface="Arial"/>
            </a:endParaRPr>
          </a:p>
          <a:p>
            <a:pPr marL="0" marR="0" lvl="0" indent="0" algn="ctr" rtl="0">
              <a:lnSpc>
                <a:spcPct val="150000"/>
              </a:lnSpc>
              <a:spcBef>
                <a:spcPts val="0"/>
              </a:spcBef>
              <a:spcAft>
                <a:spcPts val="0"/>
              </a:spcAft>
              <a:buNone/>
            </a:pPr>
            <a:r>
              <a:rPr lang="en" sz="2800" b="1" i="0" u="none" strike="noStrike" cap="none" dirty="0">
                <a:solidFill>
                  <a:schemeClr val="dk1"/>
                </a:solidFill>
                <a:latin typeface="Arial"/>
                <a:ea typeface="Arial"/>
                <a:cs typeface="Arial"/>
                <a:sym typeface="Arial"/>
              </a:rPr>
              <a:t>Under The Guidance of </a:t>
            </a:r>
            <a:endParaRPr sz="1200" b="0" i="0" u="none" strike="noStrike" cap="none" dirty="0">
              <a:solidFill>
                <a:schemeClr val="dk1"/>
              </a:solidFill>
              <a:latin typeface="Arial"/>
              <a:ea typeface="Arial"/>
              <a:cs typeface="Arial"/>
              <a:sym typeface="Arial"/>
            </a:endParaRPr>
          </a:p>
          <a:p>
            <a:pPr marL="0" marR="0" lvl="0" indent="0" algn="ctr" rtl="0">
              <a:lnSpc>
                <a:spcPct val="150000"/>
              </a:lnSpc>
              <a:spcBef>
                <a:spcPts val="0"/>
              </a:spcBef>
              <a:spcAft>
                <a:spcPts val="0"/>
              </a:spcAft>
              <a:buNone/>
            </a:pPr>
            <a:r>
              <a:rPr lang="en-US" sz="2000" b="1" i="0" u="none" strike="noStrike" cap="none" dirty="0">
                <a:solidFill>
                  <a:schemeClr val="dk1"/>
                </a:solidFill>
                <a:latin typeface="Arial"/>
                <a:ea typeface="Arial"/>
                <a:cs typeface="Arial"/>
                <a:sym typeface="Arial"/>
              </a:rPr>
              <a:t>Mrs. Pooja </a:t>
            </a:r>
            <a:r>
              <a:rPr lang="en-US" sz="2000" b="1" i="0" u="none" strike="noStrike" cap="none" dirty="0" err="1">
                <a:solidFill>
                  <a:schemeClr val="dk1"/>
                </a:solidFill>
                <a:latin typeface="Arial"/>
                <a:ea typeface="Arial"/>
                <a:cs typeface="Arial"/>
                <a:sym typeface="Arial"/>
              </a:rPr>
              <a:t>Bhondve</a:t>
            </a:r>
            <a:endParaRPr sz="32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600"/>
              <a:buFont typeface="Calibri"/>
              <a:buNone/>
            </a:pPr>
            <a:endParaRPr sz="1600" b="1" i="0" u="none" strike="noStrike" cap="none" dirty="0">
              <a:solidFill>
                <a:schemeClr val="dk1"/>
              </a:solidFill>
              <a:latin typeface="Arial"/>
              <a:ea typeface="Arial"/>
              <a:cs typeface="Arial"/>
              <a:sym typeface="Arial"/>
            </a:endParaRPr>
          </a:p>
          <a:p>
            <a:pPr marL="0" marR="0" lvl="0" indent="0" algn="ctr" rtl="0">
              <a:lnSpc>
                <a:spcPct val="150000"/>
              </a:lnSpc>
              <a:spcBef>
                <a:spcPts val="0"/>
              </a:spcBef>
              <a:spcAft>
                <a:spcPts val="0"/>
              </a:spcAft>
              <a:buClr>
                <a:schemeClr val="dk1"/>
              </a:buClr>
              <a:buSzPts val="1600"/>
              <a:buFont typeface="Arial"/>
              <a:buNone/>
            </a:pPr>
            <a:r>
              <a:rPr lang="en" sz="1600" b="1" i="0" u="none" strike="noStrike" cap="none" dirty="0">
                <a:solidFill>
                  <a:schemeClr val="dk1"/>
                </a:solidFill>
                <a:latin typeface="Arial"/>
                <a:ea typeface="Arial"/>
                <a:cs typeface="Arial"/>
                <a:sym typeface="Arial"/>
              </a:rPr>
              <a:t>Presented by </a:t>
            </a:r>
            <a:endParaRPr dirty="0"/>
          </a:p>
          <a:p>
            <a:pPr marL="0" marR="0" lvl="0" indent="0" algn="ctr" rtl="0">
              <a:lnSpc>
                <a:spcPct val="150000"/>
              </a:lnSpc>
              <a:spcBef>
                <a:spcPts val="0"/>
              </a:spcBef>
              <a:spcAft>
                <a:spcPts val="0"/>
              </a:spcAft>
              <a:buClr>
                <a:schemeClr val="dk1"/>
              </a:buClr>
              <a:buSzPts val="1800"/>
              <a:buFont typeface="Arial"/>
              <a:buNone/>
            </a:pPr>
            <a:r>
              <a:rPr lang="en" sz="1800" b="1" i="0" u="none" strike="noStrike" cap="none" dirty="0">
                <a:solidFill>
                  <a:schemeClr val="dk1"/>
                </a:solidFill>
                <a:latin typeface="Arial"/>
                <a:ea typeface="Arial"/>
                <a:cs typeface="Arial"/>
                <a:sym typeface="Arial"/>
              </a:rPr>
              <a:t> </a:t>
            </a:r>
            <a:r>
              <a:rPr lang="en" sz="1200" b="1" i="0" u="none" strike="noStrike" cap="none" dirty="0">
                <a:solidFill>
                  <a:schemeClr val="dk1"/>
                </a:solidFill>
                <a:latin typeface="Arial"/>
                <a:ea typeface="Arial"/>
                <a:cs typeface="Arial"/>
                <a:sym typeface="Arial"/>
              </a:rPr>
              <a:t>Saurabh Mohite</a:t>
            </a:r>
            <a:endParaRPr sz="1200" dirty="0"/>
          </a:p>
          <a:p>
            <a:pPr marL="0" marR="0" lvl="0" indent="0" algn="ctr" rtl="0">
              <a:lnSpc>
                <a:spcPct val="150000"/>
              </a:lnSpc>
              <a:spcBef>
                <a:spcPts val="0"/>
              </a:spcBef>
              <a:spcAft>
                <a:spcPts val="0"/>
              </a:spcAft>
              <a:buNone/>
            </a:pPr>
            <a:r>
              <a:rPr lang="en-US" sz="1200" b="1" i="0" u="none" strike="noStrike" cap="none" dirty="0">
                <a:solidFill>
                  <a:schemeClr val="dk1"/>
                </a:solidFill>
                <a:latin typeface="Arial"/>
                <a:ea typeface="Arial"/>
                <a:cs typeface="Arial"/>
                <a:sym typeface="Arial"/>
              </a:rPr>
              <a:t>Saurabh Bankar</a:t>
            </a:r>
          </a:p>
          <a:p>
            <a:pPr marL="0" marR="0" lvl="0" indent="0" algn="ctr" rtl="0">
              <a:lnSpc>
                <a:spcPct val="150000"/>
              </a:lnSpc>
              <a:spcBef>
                <a:spcPts val="0"/>
              </a:spcBef>
              <a:spcAft>
                <a:spcPts val="0"/>
              </a:spcAft>
              <a:buNone/>
            </a:pPr>
            <a:r>
              <a:rPr lang="en-US" sz="1200" b="1" dirty="0">
                <a:solidFill>
                  <a:schemeClr val="dk1"/>
                </a:solidFill>
              </a:rPr>
              <a:t>Rohan </a:t>
            </a:r>
            <a:r>
              <a:rPr lang="en-US" sz="1200" b="1" dirty="0" err="1">
                <a:solidFill>
                  <a:schemeClr val="dk1"/>
                </a:solidFill>
              </a:rPr>
              <a:t>Darandale</a:t>
            </a:r>
            <a:endParaRPr lang="en-US" sz="1200" b="1" dirty="0">
              <a:solidFill>
                <a:schemeClr val="dk1"/>
              </a:solidFill>
            </a:endParaRPr>
          </a:p>
          <a:p>
            <a:pPr marL="0" marR="0" lvl="0" indent="0" algn="ctr" rtl="0">
              <a:lnSpc>
                <a:spcPct val="150000"/>
              </a:lnSpc>
              <a:spcBef>
                <a:spcPts val="0"/>
              </a:spcBef>
              <a:spcAft>
                <a:spcPts val="0"/>
              </a:spcAft>
              <a:buNone/>
            </a:pPr>
            <a:r>
              <a:rPr lang="en-US" sz="1200" b="1" dirty="0">
                <a:solidFill>
                  <a:schemeClr val="dk1"/>
                </a:solidFill>
              </a:rPr>
              <a:t>Dhananjay </a:t>
            </a:r>
            <a:r>
              <a:rPr lang="en-US" sz="1200" b="1" dirty="0" err="1">
                <a:solidFill>
                  <a:schemeClr val="dk1"/>
                </a:solidFill>
              </a:rPr>
              <a:t>Sonune</a:t>
            </a:r>
            <a:endParaRPr lang="en-US" sz="1200" b="1" dirty="0">
              <a:solidFill>
                <a:schemeClr val="dk1"/>
              </a:solidFill>
            </a:endParaRPr>
          </a:p>
          <a:p>
            <a:pPr marL="0" marR="0" lvl="0" indent="0" algn="ctr" rtl="0">
              <a:lnSpc>
                <a:spcPct val="150000"/>
              </a:lnSpc>
              <a:spcBef>
                <a:spcPts val="0"/>
              </a:spcBef>
              <a:spcAft>
                <a:spcPts val="0"/>
              </a:spcAft>
              <a:buNone/>
            </a:pPr>
            <a:endParaRPr sz="1200" dirty="0"/>
          </a:p>
          <a:p>
            <a:pPr marL="0" marR="0" lvl="0" indent="0" algn="ctr" rtl="0">
              <a:spcBef>
                <a:spcPts val="0"/>
              </a:spcBef>
              <a:spcAft>
                <a:spcPts val="0"/>
              </a:spcAft>
              <a:buClr>
                <a:schemeClr val="dk1"/>
              </a:buClr>
              <a:buSzPts val="1400"/>
              <a:buFont typeface="Arial"/>
              <a:buNone/>
            </a:pPr>
            <a:r>
              <a:rPr lang="en" b="1" dirty="0">
                <a:solidFill>
                  <a:schemeClr val="dk1"/>
                </a:solidFill>
              </a:rPr>
              <a:t>Second Year, Department of Computer engineering</a:t>
            </a:r>
            <a:endParaRPr sz="800" b="0" i="0" u="none" strike="noStrike" cap="none" dirty="0">
              <a:solidFill>
                <a:schemeClr val="dk1"/>
              </a:solidFill>
              <a:latin typeface="Arial"/>
              <a:ea typeface="Arial"/>
              <a:cs typeface="Arial"/>
              <a:sym typeface="Arial"/>
            </a:endParaRPr>
          </a:p>
        </p:txBody>
      </p:sp>
      <p:pic>
        <p:nvPicPr>
          <p:cNvPr id="9" name="image1.png"/>
          <p:cNvPicPr/>
          <p:nvPr/>
        </p:nvPicPr>
        <p:blipFill>
          <a:blip r:embed="rId3"/>
          <a:srcRect l="-129" t="-123" r="-127" b="-123"/>
          <a:stretch>
            <a:fillRect/>
          </a:stretch>
        </p:blipFill>
        <p:spPr>
          <a:xfrm>
            <a:off x="0" y="0"/>
            <a:ext cx="1095375" cy="981075"/>
          </a:xfrm>
          <a:prstGeom prst="rect">
            <a:avLst/>
          </a:prstGeo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0" y="4914900"/>
            <a:ext cx="9144000" cy="228600"/>
          </a:xfrm>
          <a:prstGeom prst="rect">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dirty="0">
                <a:solidFill>
                  <a:schemeClr val="lt1"/>
                </a:solidFill>
                <a:latin typeface="Arial Narrow"/>
                <a:ea typeface="Arial Narrow"/>
                <a:cs typeface="Arial Narrow"/>
                <a:sym typeface="Arial Narrow"/>
              </a:rPr>
              <a:t>Project Presentation </a:t>
            </a:r>
            <a:endParaRPr sz="1100" b="1" dirty="0">
              <a:solidFill>
                <a:schemeClr val="lt1"/>
              </a:solidFill>
              <a:latin typeface="Arial Narrow"/>
              <a:ea typeface="Arial Narrow"/>
              <a:cs typeface="Arial Narrow"/>
              <a:sym typeface="Arial Narrow"/>
            </a:endParaRPr>
          </a:p>
        </p:txBody>
      </p:sp>
      <p:sp>
        <p:nvSpPr>
          <p:cNvPr id="189" name="Google Shape;189;p31"/>
          <p:cNvSpPr txBox="1">
            <a:spLocks noGrp="1"/>
          </p:cNvSpPr>
          <p:nvPr>
            <p:ph type="ctrTitle"/>
          </p:nvPr>
        </p:nvSpPr>
        <p:spPr>
          <a:xfrm>
            <a:off x="0" y="0"/>
            <a:ext cx="9144000" cy="628650"/>
          </a:xfrm>
          <a:prstGeom prst="rect">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1198562" algn="l" rtl="0">
              <a:spcBef>
                <a:spcPts val="0"/>
              </a:spcBef>
              <a:spcAft>
                <a:spcPts val="0"/>
              </a:spcAft>
              <a:buClr>
                <a:schemeClr val="lt1"/>
              </a:buClr>
              <a:buSzPts val="3600"/>
              <a:buFont typeface="Arial Narrow"/>
              <a:buNone/>
            </a:pPr>
            <a:br>
              <a:rPr lang="en" sz="3600" b="1" dirty="0">
                <a:solidFill>
                  <a:schemeClr val="lt1"/>
                </a:solidFill>
                <a:latin typeface="Arial Narrow"/>
                <a:ea typeface="Arial Narrow"/>
                <a:cs typeface="Arial Narrow"/>
                <a:sym typeface="Arial Narrow"/>
              </a:rPr>
            </a:br>
            <a:r>
              <a:rPr lang="en" sz="3600" b="1" dirty="0">
                <a:solidFill>
                  <a:schemeClr val="lt1"/>
                </a:solidFill>
                <a:latin typeface="Arial Narrow"/>
                <a:ea typeface="Arial Narrow"/>
                <a:cs typeface="Arial Narrow"/>
                <a:sym typeface="Arial Narrow"/>
              </a:rPr>
              <a:t> </a:t>
            </a:r>
            <a:endParaRPr sz="3600" b="1" dirty="0">
              <a:solidFill>
                <a:schemeClr val="lt1"/>
              </a:solidFill>
              <a:latin typeface="Arial Narrow"/>
              <a:ea typeface="Arial Narrow"/>
              <a:cs typeface="Arial Narrow"/>
              <a:sym typeface="Arial Narrow"/>
            </a:endParaRPr>
          </a:p>
          <a:p>
            <a:pPr algn="l">
              <a:buClr>
                <a:schemeClr val="lt1"/>
              </a:buClr>
              <a:buSzPts val="3600"/>
            </a:pPr>
            <a:r>
              <a:rPr lang="en-IN" sz="3600" b="1" dirty="0">
                <a:solidFill>
                  <a:schemeClr val="lt1"/>
                </a:solidFill>
                <a:latin typeface="Arial Narrow"/>
                <a:ea typeface="Arial Narrow"/>
                <a:cs typeface="Arial Narrow"/>
                <a:sym typeface="Arial Narrow"/>
              </a:rPr>
              <a:t>5.1  Implementation</a:t>
            </a:r>
            <a:br>
              <a:rPr lang="en-IN" sz="3600" b="1" dirty="0">
                <a:solidFill>
                  <a:schemeClr val="lt1"/>
                </a:solidFill>
                <a:latin typeface="Arial Narrow"/>
                <a:ea typeface="Arial Narrow"/>
                <a:cs typeface="Arial Narrow"/>
                <a:sym typeface="Arial Narrow"/>
              </a:rPr>
            </a:br>
            <a:r>
              <a:rPr lang="en-IN" sz="3600" b="1" dirty="0">
                <a:solidFill>
                  <a:schemeClr val="lt1"/>
                </a:solidFill>
                <a:latin typeface="Arial Narrow"/>
                <a:ea typeface="Arial Narrow"/>
                <a:cs typeface="Arial Narrow"/>
                <a:sym typeface="Arial Narrow"/>
              </a:rPr>
              <a:t>	   </a:t>
            </a:r>
            <a:br>
              <a:rPr lang="en-IN" sz="3240" b="1" dirty="0">
                <a:solidFill>
                  <a:schemeClr val="lt1"/>
                </a:solidFill>
                <a:latin typeface="Arial Narrow"/>
                <a:ea typeface="Arial Narrow"/>
                <a:cs typeface="Arial Narrow"/>
                <a:sym typeface="Arial Narrow"/>
              </a:rPr>
            </a:br>
            <a:r>
              <a:rPr lang="en-IN" sz="1600" b="1" dirty="0">
                <a:latin typeface="+mj-lt"/>
              </a:rPr>
              <a:t>1.GUI of Webpages:</a:t>
            </a:r>
            <a:br>
              <a:rPr lang="en-IN" sz="2800" dirty="0"/>
            </a:br>
            <a:endParaRPr lang="en-IN" sz="2520" b="1" dirty="0">
              <a:latin typeface="Arial Narrow"/>
              <a:ea typeface="Arial Narrow"/>
              <a:cs typeface="Arial Narrow"/>
              <a:sym typeface="Arial Narrow"/>
            </a:endParaRPr>
          </a:p>
        </p:txBody>
      </p:sp>
      <p:sp>
        <p:nvSpPr>
          <p:cNvPr id="190" name="Google Shape;190;p31"/>
          <p:cNvSpPr txBox="1">
            <a:spLocks noGrp="1"/>
          </p:cNvSpPr>
          <p:nvPr>
            <p:ph type="dt" idx="10"/>
          </p:nvPr>
        </p:nvSpPr>
        <p:spPr>
          <a:xfrm>
            <a:off x="0" y="4914900"/>
            <a:ext cx="1371600" cy="228600"/>
          </a:xfrm>
          <a:prstGeom prst="rect">
            <a:avLst/>
          </a:prstGeom>
          <a:no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ctr" rtl="0">
              <a:lnSpc>
                <a:spcPct val="80000"/>
              </a:lnSpc>
              <a:spcBef>
                <a:spcPts val="0"/>
              </a:spcBef>
              <a:spcAft>
                <a:spcPts val="0"/>
              </a:spcAft>
              <a:buNone/>
            </a:pPr>
            <a:r>
              <a:rPr lang="en" sz="1100" b="1" dirty="0">
                <a:solidFill>
                  <a:schemeClr val="lt1"/>
                </a:solidFill>
                <a:latin typeface="Arial Narrow"/>
                <a:ea typeface="Arial Narrow"/>
                <a:cs typeface="Arial Narrow"/>
                <a:sym typeface="Arial Narrow"/>
              </a:rPr>
              <a:t>12 June 2023</a:t>
            </a:r>
            <a:endParaRPr sz="1100" b="1" dirty="0">
              <a:solidFill>
                <a:schemeClr val="lt1"/>
              </a:solidFill>
              <a:latin typeface="Arial Narrow"/>
              <a:ea typeface="Arial Narrow"/>
              <a:cs typeface="Arial Narrow"/>
              <a:sym typeface="Arial Narrow"/>
            </a:endParaRPr>
          </a:p>
        </p:txBody>
      </p:sp>
      <p:sp>
        <p:nvSpPr>
          <p:cNvPr id="191" name="Google Shape;191;p31"/>
          <p:cNvSpPr txBox="1"/>
          <p:nvPr/>
        </p:nvSpPr>
        <p:spPr>
          <a:xfrm>
            <a:off x="8686800" y="4914900"/>
            <a:ext cx="457200" cy="2286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1200"/>
              <a:buFont typeface="Arial Narrow"/>
              <a:buNone/>
            </a:pPr>
            <a:fld id="{00000000-1234-1234-1234-123412341234}" type="slidenum">
              <a:rPr lang="en" sz="1200" b="1" i="0" u="none" strike="noStrike" cap="none">
                <a:solidFill>
                  <a:schemeClr val="lt1"/>
                </a:solidFill>
                <a:latin typeface="Arial Narrow"/>
                <a:ea typeface="Arial Narrow"/>
                <a:cs typeface="Arial Narrow"/>
                <a:sym typeface="Arial Narrow"/>
              </a:rPr>
              <a:t>10</a:t>
            </a:fld>
            <a:endParaRPr sz="1200" b="1" i="0" u="none" strike="noStrike" cap="none">
              <a:solidFill>
                <a:schemeClr val="lt1"/>
              </a:solidFill>
              <a:latin typeface="Arial Narrow"/>
              <a:ea typeface="Arial Narrow"/>
              <a:cs typeface="Arial Narrow"/>
              <a:sym typeface="Arial Narrow"/>
            </a:endParaRPr>
          </a:p>
        </p:txBody>
      </p:sp>
      <p:pic>
        <p:nvPicPr>
          <p:cNvPr id="2" name="Picture 1">
            <a:extLst>
              <a:ext uri="{FF2B5EF4-FFF2-40B4-BE49-F238E27FC236}">
                <a16:creationId xmlns:a16="http://schemas.microsoft.com/office/drawing/2014/main" id="{2C393081-C8E5-97FF-DC07-D1DAF495246E}"/>
              </a:ext>
            </a:extLst>
          </p:cNvPr>
          <p:cNvPicPr>
            <a:picLocks noChangeAspect="1"/>
          </p:cNvPicPr>
          <p:nvPr/>
        </p:nvPicPr>
        <p:blipFill>
          <a:blip r:embed="rId3"/>
          <a:stretch>
            <a:fillRect/>
          </a:stretch>
        </p:blipFill>
        <p:spPr>
          <a:xfrm>
            <a:off x="89949" y="1369512"/>
            <a:ext cx="3928207" cy="1987630"/>
          </a:xfrm>
          <a:prstGeom prst="rect">
            <a:avLst/>
          </a:prstGeom>
        </p:spPr>
      </p:pic>
      <p:sp>
        <p:nvSpPr>
          <p:cNvPr id="4" name="TextBox 3">
            <a:extLst>
              <a:ext uri="{FF2B5EF4-FFF2-40B4-BE49-F238E27FC236}">
                <a16:creationId xmlns:a16="http://schemas.microsoft.com/office/drawing/2014/main" id="{E3F15F9D-DA52-34C9-382A-7150B33E2245}"/>
              </a:ext>
            </a:extLst>
          </p:cNvPr>
          <p:cNvSpPr txBox="1"/>
          <p:nvPr/>
        </p:nvSpPr>
        <p:spPr>
          <a:xfrm>
            <a:off x="89949" y="3459540"/>
            <a:ext cx="3840926" cy="1569660"/>
          </a:xfrm>
          <a:prstGeom prst="rect">
            <a:avLst/>
          </a:prstGeom>
          <a:noFill/>
        </p:spPr>
        <p:txBody>
          <a:bodyPr wrap="square">
            <a:spAutoFit/>
          </a:bodyPr>
          <a:lstStyle/>
          <a:p>
            <a:pPr lvl="4" indent="0">
              <a:buNone/>
            </a:pPr>
            <a:r>
              <a:rPr lang="en-IN" sz="1200" b="1" dirty="0"/>
              <a:t>1.Home Page:</a:t>
            </a:r>
          </a:p>
          <a:p>
            <a:pPr marL="342900" lvl="0" indent="-342900" algn="just">
              <a:buFont typeface="Symbol" panose="05050102010706020507" pitchFamily="18" charset="2"/>
              <a:buChar char=""/>
            </a:pPr>
            <a:r>
              <a:rPr lang="en-US" sz="1200" dirty="0">
                <a:effectLst/>
                <a:latin typeface="+mj-lt"/>
                <a:ea typeface="Cambria" panose="02040503050406030204" pitchFamily="18" charset="0"/>
                <a:cs typeface="Times New Roman" panose="02020603050405020304" pitchFamily="18" charset="0"/>
              </a:rPr>
              <a:t>It contains option for Login/Signup, Top College`s Information, etc.</a:t>
            </a:r>
            <a:endParaRPr lang="en-IN" sz="1200" dirty="0">
              <a:effectLst/>
              <a:latin typeface="+mj-lt"/>
              <a:ea typeface="Cambria" panose="02040503050406030204" pitchFamily="18" charset="0"/>
              <a:cs typeface="Times New Roman" panose="02020603050405020304" pitchFamily="18" charset="0"/>
            </a:endParaRPr>
          </a:p>
          <a:p>
            <a:pPr marL="342900" lvl="0" indent="-342900" algn="just">
              <a:buFont typeface="Symbol" panose="05050102010706020507" pitchFamily="18" charset="2"/>
              <a:buChar char=""/>
            </a:pPr>
            <a:r>
              <a:rPr lang="en-US" sz="1200" dirty="0">
                <a:effectLst/>
                <a:latin typeface="+mj-lt"/>
                <a:ea typeface="Cambria" panose="02040503050406030204" pitchFamily="18" charset="0"/>
                <a:cs typeface="Times New Roman" panose="02020603050405020304" pitchFamily="18" charset="0"/>
              </a:rPr>
              <a:t>After clicking on </a:t>
            </a:r>
            <a:r>
              <a:rPr lang="en-US" sz="1200" b="1" dirty="0">
                <a:effectLst/>
                <a:latin typeface="+mj-lt"/>
                <a:ea typeface="Cambria" panose="02040503050406030204" pitchFamily="18" charset="0"/>
                <a:cs typeface="Times New Roman" panose="02020603050405020304" pitchFamily="18" charset="0"/>
              </a:rPr>
              <a:t>GET STARTED </a:t>
            </a:r>
            <a:r>
              <a:rPr lang="en-US" sz="1200" dirty="0">
                <a:effectLst/>
                <a:latin typeface="+mj-lt"/>
                <a:ea typeface="Cambria" panose="02040503050406030204" pitchFamily="18" charset="0"/>
                <a:cs typeface="Times New Roman" panose="02020603050405020304" pitchFamily="18" charset="0"/>
              </a:rPr>
              <a:t>button user will redirect on page which shows field to enter percentiles and category of student if user is logged in else it will redirect to Login Page.</a:t>
            </a:r>
            <a:endParaRPr lang="en-IN" sz="1200" dirty="0">
              <a:effectLst/>
              <a:latin typeface="+mj-lt"/>
              <a:ea typeface="Cambria" panose="02040503050406030204" pitchFamily="18" charset="0"/>
              <a:cs typeface="Times New Roman" panose="02020603050405020304" pitchFamily="18" charset="0"/>
            </a:endParaRPr>
          </a:p>
          <a:p>
            <a:pPr lvl="4" indent="0">
              <a:buNone/>
            </a:pPr>
            <a:endParaRPr lang="en-IN" sz="1200" dirty="0"/>
          </a:p>
        </p:txBody>
      </p:sp>
      <p:pic>
        <p:nvPicPr>
          <p:cNvPr id="5" name="Picture 4">
            <a:extLst>
              <a:ext uri="{FF2B5EF4-FFF2-40B4-BE49-F238E27FC236}">
                <a16:creationId xmlns:a16="http://schemas.microsoft.com/office/drawing/2014/main" id="{196FDF3D-1576-CF34-01C7-45B96DF38CC7}"/>
              </a:ext>
            </a:extLst>
          </p:cNvPr>
          <p:cNvPicPr>
            <a:picLocks noChangeAspect="1"/>
          </p:cNvPicPr>
          <p:nvPr/>
        </p:nvPicPr>
        <p:blipFill>
          <a:blip r:embed="rId4"/>
          <a:stretch>
            <a:fillRect/>
          </a:stretch>
        </p:blipFill>
        <p:spPr>
          <a:xfrm>
            <a:off x="4572000" y="2758067"/>
            <a:ext cx="3840926" cy="1987630"/>
          </a:xfrm>
          <a:prstGeom prst="rect">
            <a:avLst/>
          </a:prstGeom>
        </p:spPr>
      </p:pic>
      <p:sp>
        <p:nvSpPr>
          <p:cNvPr id="6" name="TextBox 5">
            <a:extLst>
              <a:ext uri="{FF2B5EF4-FFF2-40B4-BE49-F238E27FC236}">
                <a16:creationId xmlns:a16="http://schemas.microsoft.com/office/drawing/2014/main" id="{804CC170-E13D-8990-BAFC-C19DCB754E44}"/>
              </a:ext>
            </a:extLst>
          </p:cNvPr>
          <p:cNvSpPr txBox="1"/>
          <p:nvPr/>
        </p:nvSpPr>
        <p:spPr>
          <a:xfrm>
            <a:off x="4750420" y="1472203"/>
            <a:ext cx="3573296" cy="1200329"/>
          </a:xfrm>
          <a:prstGeom prst="rect">
            <a:avLst/>
          </a:prstGeom>
          <a:noFill/>
        </p:spPr>
        <p:txBody>
          <a:bodyPr wrap="square">
            <a:spAutoFit/>
          </a:bodyPr>
          <a:lstStyle/>
          <a:p>
            <a:pPr lvl="0" algn="just"/>
            <a:r>
              <a:rPr lang="en-IN" sz="1200" b="1" dirty="0"/>
              <a:t>2.Login Page:</a:t>
            </a:r>
          </a:p>
          <a:p>
            <a:pPr marL="171450" lvl="0" indent="-171450" algn="just">
              <a:buFont typeface="Arial" panose="020B0604020202020204" pitchFamily="34" charset="0"/>
              <a:buChar char="•"/>
            </a:pPr>
            <a:r>
              <a:rPr lang="en-US" sz="120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1200" dirty="0">
                <a:effectLst/>
                <a:latin typeface="+mj-lt"/>
                <a:ea typeface="Cambria" panose="02040503050406030204" pitchFamily="18" charset="0"/>
                <a:cs typeface="Times New Roman" panose="02020603050405020304" pitchFamily="18" charset="0"/>
              </a:rPr>
              <a:t>In this page  two field  are there namely email(username) and password after filling this field you will  redirect on the percentile page.</a:t>
            </a:r>
            <a:endParaRPr lang="en-IN" sz="1200" dirty="0">
              <a:effectLst/>
              <a:latin typeface="+mj-lt"/>
              <a:ea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200" dirty="0">
                <a:effectLst/>
                <a:latin typeface="+mj-lt"/>
                <a:ea typeface="Cambria" panose="02040503050406030204" pitchFamily="18" charset="0"/>
                <a:cs typeface="Times New Roman" panose="02020603050405020304" pitchFamily="18" charset="0"/>
              </a:rPr>
              <a:t>Authentication is done by using MongoDB database. </a:t>
            </a:r>
            <a:endParaRPr lang="en-IN" sz="1200" dirty="0">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0" y="4914900"/>
            <a:ext cx="9144000" cy="228600"/>
          </a:xfrm>
          <a:prstGeom prst="rect">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dirty="0">
                <a:solidFill>
                  <a:schemeClr val="lt1"/>
                </a:solidFill>
                <a:latin typeface="Arial Narrow"/>
                <a:ea typeface="Arial Narrow"/>
                <a:cs typeface="Arial Narrow"/>
                <a:sym typeface="Arial Narrow"/>
              </a:rPr>
              <a:t>Project Presentation </a:t>
            </a:r>
            <a:endParaRPr sz="1100" b="1" dirty="0">
              <a:solidFill>
                <a:schemeClr val="lt1"/>
              </a:solidFill>
              <a:latin typeface="Arial Narrow"/>
              <a:ea typeface="Arial Narrow"/>
              <a:cs typeface="Arial Narrow"/>
              <a:sym typeface="Arial Narrow"/>
            </a:endParaRPr>
          </a:p>
        </p:txBody>
      </p:sp>
      <p:sp>
        <p:nvSpPr>
          <p:cNvPr id="189" name="Google Shape;189;p31"/>
          <p:cNvSpPr txBox="1">
            <a:spLocks noGrp="1"/>
          </p:cNvSpPr>
          <p:nvPr>
            <p:ph type="ctrTitle"/>
          </p:nvPr>
        </p:nvSpPr>
        <p:spPr>
          <a:xfrm>
            <a:off x="0" y="0"/>
            <a:ext cx="9144000" cy="628650"/>
          </a:xfrm>
          <a:prstGeom prst="rect">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1198562" algn="l" rtl="0">
              <a:spcBef>
                <a:spcPts val="0"/>
              </a:spcBef>
              <a:spcAft>
                <a:spcPts val="0"/>
              </a:spcAft>
              <a:buClr>
                <a:schemeClr val="lt1"/>
              </a:buClr>
              <a:buSzPts val="3600"/>
              <a:buFont typeface="Arial Narrow"/>
              <a:buNone/>
            </a:pPr>
            <a:br>
              <a:rPr lang="en" sz="3600" b="1" dirty="0">
                <a:solidFill>
                  <a:schemeClr val="lt1"/>
                </a:solidFill>
                <a:latin typeface="Arial Narrow"/>
                <a:ea typeface="Arial Narrow"/>
                <a:cs typeface="Arial Narrow"/>
                <a:sym typeface="Arial Narrow"/>
              </a:rPr>
            </a:br>
            <a:r>
              <a:rPr lang="en" sz="3600" b="1" dirty="0">
                <a:solidFill>
                  <a:schemeClr val="lt1"/>
                </a:solidFill>
                <a:latin typeface="Arial Narrow"/>
                <a:ea typeface="Arial Narrow"/>
                <a:cs typeface="Arial Narrow"/>
                <a:sym typeface="Arial Narrow"/>
              </a:rPr>
              <a:t> </a:t>
            </a:r>
            <a:endParaRPr sz="3600" b="1" dirty="0">
              <a:solidFill>
                <a:schemeClr val="lt1"/>
              </a:solidFill>
              <a:latin typeface="Arial Narrow"/>
              <a:ea typeface="Arial Narrow"/>
              <a:cs typeface="Arial Narrow"/>
              <a:sym typeface="Arial Narrow"/>
            </a:endParaRPr>
          </a:p>
          <a:p>
            <a:pPr marL="0" lvl="0" indent="0" algn="l" rtl="0">
              <a:spcBef>
                <a:spcPts val="0"/>
              </a:spcBef>
              <a:spcAft>
                <a:spcPts val="0"/>
              </a:spcAft>
              <a:buClr>
                <a:schemeClr val="lt1"/>
              </a:buClr>
              <a:buSzPts val="3600"/>
              <a:buFont typeface="Arial Narrow"/>
              <a:buNone/>
            </a:pPr>
            <a:r>
              <a:rPr lang="en" sz="3600" b="1" dirty="0">
                <a:solidFill>
                  <a:schemeClr val="lt1"/>
                </a:solidFill>
                <a:latin typeface="Arial Narrow"/>
                <a:ea typeface="Arial Narrow"/>
                <a:cs typeface="Arial Narrow"/>
                <a:sym typeface="Arial Narrow"/>
              </a:rPr>
              <a:t>5.2  Implementation</a:t>
            </a:r>
            <a:br>
              <a:rPr lang="en" sz="3600" b="1" dirty="0">
                <a:solidFill>
                  <a:schemeClr val="lt1"/>
                </a:solidFill>
                <a:latin typeface="Arial Narrow"/>
                <a:ea typeface="Arial Narrow"/>
                <a:cs typeface="Arial Narrow"/>
                <a:sym typeface="Arial Narrow"/>
              </a:rPr>
            </a:br>
            <a:r>
              <a:rPr lang="en" sz="3600" b="1" dirty="0">
                <a:solidFill>
                  <a:schemeClr val="lt1"/>
                </a:solidFill>
                <a:latin typeface="Arial Narrow"/>
                <a:ea typeface="Arial Narrow"/>
                <a:cs typeface="Arial Narrow"/>
                <a:sym typeface="Arial Narrow"/>
              </a:rPr>
              <a:t>	   </a:t>
            </a:r>
            <a:br>
              <a:rPr lang="en" sz="3240" b="1" dirty="0">
                <a:solidFill>
                  <a:schemeClr val="lt1"/>
                </a:solidFill>
                <a:latin typeface="Arial Narrow"/>
                <a:ea typeface="Arial Narrow"/>
                <a:cs typeface="Arial Narrow"/>
                <a:sym typeface="Arial Narrow"/>
              </a:rPr>
            </a:br>
            <a:endParaRPr sz="2520" b="1" dirty="0">
              <a:latin typeface="Arial Narrow"/>
              <a:ea typeface="Arial Narrow"/>
              <a:cs typeface="Arial Narrow"/>
              <a:sym typeface="Arial Narrow"/>
            </a:endParaRPr>
          </a:p>
        </p:txBody>
      </p:sp>
      <p:sp>
        <p:nvSpPr>
          <p:cNvPr id="190" name="Google Shape;190;p31"/>
          <p:cNvSpPr txBox="1">
            <a:spLocks noGrp="1"/>
          </p:cNvSpPr>
          <p:nvPr>
            <p:ph type="dt" idx="10"/>
          </p:nvPr>
        </p:nvSpPr>
        <p:spPr>
          <a:xfrm>
            <a:off x="0" y="4914900"/>
            <a:ext cx="1371600" cy="228600"/>
          </a:xfrm>
          <a:prstGeom prst="rect">
            <a:avLst/>
          </a:prstGeom>
          <a:no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ctr" rtl="0">
              <a:lnSpc>
                <a:spcPct val="80000"/>
              </a:lnSpc>
              <a:spcBef>
                <a:spcPts val="0"/>
              </a:spcBef>
              <a:spcAft>
                <a:spcPts val="0"/>
              </a:spcAft>
              <a:buNone/>
            </a:pPr>
            <a:r>
              <a:rPr lang="en" sz="1100" b="1" dirty="0">
                <a:solidFill>
                  <a:schemeClr val="lt1"/>
                </a:solidFill>
                <a:latin typeface="Arial Narrow"/>
                <a:ea typeface="Arial Narrow"/>
                <a:cs typeface="Arial Narrow"/>
                <a:sym typeface="Arial Narrow"/>
              </a:rPr>
              <a:t>12 June 2023</a:t>
            </a:r>
            <a:endParaRPr sz="1100" b="1" dirty="0">
              <a:solidFill>
                <a:schemeClr val="lt1"/>
              </a:solidFill>
              <a:latin typeface="Arial Narrow"/>
              <a:ea typeface="Arial Narrow"/>
              <a:cs typeface="Arial Narrow"/>
              <a:sym typeface="Arial Narrow"/>
            </a:endParaRPr>
          </a:p>
        </p:txBody>
      </p:sp>
      <p:sp>
        <p:nvSpPr>
          <p:cNvPr id="191" name="Google Shape;191;p31"/>
          <p:cNvSpPr txBox="1"/>
          <p:nvPr/>
        </p:nvSpPr>
        <p:spPr>
          <a:xfrm>
            <a:off x="8686800" y="4914900"/>
            <a:ext cx="457200" cy="2286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1200"/>
              <a:buFont typeface="Arial Narrow"/>
              <a:buNone/>
            </a:pPr>
            <a:fld id="{00000000-1234-1234-1234-123412341234}" type="slidenum">
              <a:rPr lang="en" sz="1200" b="1" i="0" u="none" strike="noStrike" cap="none">
                <a:solidFill>
                  <a:schemeClr val="lt1"/>
                </a:solidFill>
                <a:latin typeface="Arial Narrow"/>
                <a:ea typeface="Arial Narrow"/>
                <a:cs typeface="Arial Narrow"/>
                <a:sym typeface="Arial Narrow"/>
              </a:rPr>
              <a:t>11</a:t>
            </a:fld>
            <a:endParaRPr sz="1200" b="1" i="0" u="none" strike="noStrike" cap="none">
              <a:solidFill>
                <a:schemeClr val="lt1"/>
              </a:solidFill>
              <a:latin typeface="Arial Narrow"/>
              <a:ea typeface="Arial Narrow"/>
              <a:cs typeface="Arial Narrow"/>
              <a:sym typeface="Arial Narrow"/>
            </a:endParaRPr>
          </a:p>
        </p:txBody>
      </p:sp>
      <p:sp>
        <p:nvSpPr>
          <p:cNvPr id="4" name="TextBox 3">
            <a:extLst>
              <a:ext uri="{FF2B5EF4-FFF2-40B4-BE49-F238E27FC236}">
                <a16:creationId xmlns:a16="http://schemas.microsoft.com/office/drawing/2014/main" id="{E3F15F9D-DA52-34C9-382A-7150B33E2245}"/>
              </a:ext>
            </a:extLst>
          </p:cNvPr>
          <p:cNvSpPr txBox="1"/>
          <p:nvPr/>
        </p:nvSpPr>
        <p:spPr>
          <a:xfrm>
            <a:off x="572431" y="3384009"/>
            <a:ext cx="3315628" cy="1015663"/>
          </a:xfrm>
          <a:prstGeom prst="rect">
            <a:avLst/>
          </a:prstGeom>
          <a:noFill/>
        </p:spPr>
        <p:txBody>
          <a:bodyPr wrap="square">
            <a:spAutoFit/>
          </a:bodyPr>
          <a:lstStyle/>
          <a:p>
            <a:pPr lvl="4" indent="0">
              <a:buNone/>
            </a:pPr>
            <a:r>
              <a:rPr lang="en-IN" sz="1200" b="1" dirty="0"/>
              <a:t>3. Percentile Page:</a:t>
            </a:r>
          </a:p>
          <a:p>
            <a:pPr marL="171450" lvl="4" indent="-171450">
              <a:buFont typeface="Arial" panose="020B0604020202020204" pitchFamily="34" charset="0"/>
              <a:buChar char="•"/>
            </a:pPr>
            <a:r>
              <a:rPr lang="en-IN" sz="1200" dirty="0"/>
              <a:t>It contains two fields percentile and category.</a:t>
            </a:r>
          </a:p>
          <a:p>
            <a:pPr marL="171450" lvl="4" indent="-171450">
              <a:buFont typeface="Arial" panose="020B0604020202020204" pitchFamily="34" charset="0"/>
              <a:buChar char="•"/>
            </a:pPr>
            <a:r>
              <a:rPr lang="en-IN" sz="1200" dirty="0"/>
              <a:t>Student have to fill respective options correctly to predict college.</a:t>
            </a:r>
          </a:p>
        </p:txBody>
      </p:sp>
      <p:sp>
        <p:nvSpPr>
          <p:cNvPr id="6" name="TextBox 5">
            <a:extLst>
              <a:ext uri="{FF2B5EF4-FFF2-40B4-BE49-F238E27FC236}">
                <a16:creationId xmlns:a16="http://schemas.microsoft.com/office/drawing/2014/main" id="{804CC170-E13D-8990-BAFC-C19DCB754E44}"/>
              </a:ext>
            </a:extLst>
          </p:cNvPr>
          <p:cNvSpPr txBox="1"/>
          <p:nvPr/>
        </p:nvSpPr>
        <p:spPr>
          <a:xfrm>
            <a:off x="4997772" y="1675368"/>
            <a:ext cx="3289274" cy="1015663"/>
          </a:xfrm>
          <a:prstGeom prst="rect">
            <a:avLst/>
          </a:prstGeom>
          <a:noFill/>
        </p:spPr>
        <p:txBody>
          <a:bodyPr wrap="square">
            <a:spAutoFit/>
          </a:bodyPr>
          <a:lstStyle/>
          <a:p>
            <a:pPr lvl="4" indent="0">
              <a:buNone/>
            </a:pPr>
            <a:r>
              <a:rPr lang="en-IN" sz="1200" b="1" dirty="0"/>
              <a:t>4.Predicted College List:</a:t>
            </a:r>
          </a:p>
          <a:p>
            <a:pPr marL="171450" lvl="4" indent="-171450">
              <a:buFont typeface="Arial" panose="020B0604020202020204" pitchFamily="34" charset="0"/>
              <a:buChar char="•"/>
            </a:pPr>
            <a:r>
              <a:rPr lang="en-IN" sz="1200" dirty="0"/>
              <a:t>After clicking on </a:t>
            </a:r>
            <a:r>
              <a:rPr lang="en-IN" sz="1200" b="1" dirty="0"/>
              <a:t>Predict </a:t>
            </a:r>
            <a:r>
              <a:rPr lang="en-IN" sz="1200" dirty="0"/>
              <a:t>button college list will appear on the webpage according to entered details by student as shown in picture</a:t>
            </a:r>
          </a:p>
        </p:txBody>
      </p:sp>
      <p:pic>
        <p:nvPicPr>
          <p:cNvPr id="7" name="Picture 6">
            <a:extLst>
              <a:ext uri="{FF2B5EF4-FFF2-40B4-BE49-F238E27FC236}">
                <a16:creationId xmlns:a16="http://schemas.microsoft.com/office/drawing/2014/main" id="{866EF0F6-13AC-EC48-38B0-96AE9C4360C2}"/>
              </a:ext>
            </a:extLst>
          </p:cNvPr>
          <p:cNvPicPr>
            <a:picLocks noChangeAspect="1"/>
          </p:cNvPicPr>
          <p:nvPr/>
        </p:nvPicPr>
        <p:blipFill>
          <a:blip r:embed="rId3"/>
          <a:stretch>
            <a:fillRect/>
          </a:stretch>
        </p:blipFill>
        <p:spPr>
          <a:xfrm>
            <a:off x="4572000" y="2785483"/>
            <a:ext cx="4140819" cy="1940514"/>
          </a:xfrm>
          <a:prstGeom prst="rect">
            <a:avLst/>
          </a:prstGeom>
        </p:spPr>
      </p:pic>
      <p:pic>
        <p:nvPicPr>
          <p:cNvPr id="10" name="Picture 9">
            <a:extLst>
              <a:ext uri="{FF2B5EF4-FFF2-40B4-BE49-F238E27FC236}">
                <a16:creationId xmlns:a16="http://schemas.microsoft.com/office/drawing/2014/main" id="{89EA7BB6-E1E7-3CCF-F1D1-05663AB9DB9B}"/>
              </a:ext>
            </a:extLst>
          </p:cNvPr>
          <p:cNvPicPr>
            <a:picLocks noChangeAspect="1"/>
          </p:cNvPicPr>
          <p:nvPr/>
        </p:nvPicPr>
        <p:blipFill>
          <a:blip r:embed="rId4"/>
          <a:stretch>
            <a:fillRect/>
          </a:stretch>
        </p:blipFill>
        <p:spPr>
          <a:xfrm>
            <a:off x="324775" y="960684"/>
            <a:ext cx="4009332" cy="2035277"/>
          </a:xfrm>
          <a:prstGeom prst="rect">
            <a:avLst/>
          </a:prstGeom>
        </p:spPr>
      </p:pic>
    </p:spTree>
    <p:extLst>
      <p:ext uri="{BB962C8B-B14F-4D97-AF65-F5344CB8AC3E}">
        <p14:creationId xmlns:p14="http://schemas.microsoft.com/office/powerpoint/2010/main" val="835062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0" y="4914900"/>
            <a:ext cx="9144000" cy="228600"/>
          </a:xfrm>
          <a:prstGeom prst="rect">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dirty="0">
                <a:solidFill>
                  <a:schemeClr val="lt1"/>
                </a:solidFill>
                <a:latin typeface="Arial Narrow"/>
                <a:ea typeface="Arial Narrow"/>
                <a:cs typeface="Arial Narrow"/>
                <a:sym typeface="Arial Narrow"/>
              </a:rPr>
              <a:t>Project Presentation </a:t>
            </a:r>
            <a:endParaRPr sz="1100" b="1" dirty="0">
              <a:solidFill>
                <a:schemeClr val="lt1"/>
              </a:solidFill>
              <a:latin typeface="Arial Narrow"/>
              <a:ea typeface="Arial Narrow"/>
              <a:cs typeface="Arial Narrow"/>
              <a:sym typeface="Arial Narrow"/>
            </a:endParaRPr>
          </a:p>
        </p:txBody>
      </p:sp>
      <p:sp>
        <p:nvSpPr>
          <p:cNvPr id="189" name="Google Shape;189;p31"/>
          <p:cNvSpPr txBox="1">
            <a:spLocks noGrp="1"/>
          </p:cNvSpPr>
          <p:nvPr>
            <p:ph type="ctrTitle"/>
          </p:nvPr>
        </p:nvSpPr>
        <p:spPr>
          <a:xfrm>
            <a:off x="0" y="0"/>
            <a:ext cx="9144000" cy="628650"/>
          </a:xfrm>
          <a:prstGeom prst="rect">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1198562" algn="l" rtl="0">
              <a:spcBef>
                <a:spcPts val="0"/>
              </a:spcBef>
              <a:spcAft>
                <a:spcPts val="0"/>
              </a:spcAft>
              <a:buClr>
                <a:schemeClr val="lt1"/>
              </a:buClr>
              <a:buSzPts val="3600"/>
              <a:buFont typeface="Arial Narrow"/>
              <a:buNone/>
            </a:pPr>
            <a:br>
              <a:rPr lang="en" sz="3600" b="1" dirty="0">
                <a:solidFill>
                  <a:schemeClr val="lt1"/>
                </a:solidFill>
                <a:latin typeface="Arial Narrow"/>
                <a:ea typeface="Arial Narrow"/>
                <a:cs typeface="Arial Narrow"/>
                <a:sym typeface="Arial Narrow"/>
              </a:rPr>
            </a:br>
            <a:r>
              <a:rPr lang="en" sz="3600" b="1" dirty="0">
                <a:solidFill>
                  <a:schemeClr val="lt1"/>
                </a:solidFill>
                <a:latin typeface="Arial Narrow"/>
                <a:ea typeface="Arial Narrow"/>
                <a:cs typeface="Arial Narrow"/>
                <a:sym typeface="Arial Narrow"/>
              </a:rPr>
              <a:t> </a:t>
            </a:r>
            <a:endParaRPr sz="3600" b="1" dirty="0">
              <a:solidFill>
                <a:schemeClr val="lt1"/>
              </a:solidFill>
              <a:latin typeface="Arial Narrow"/>
              <a:ea typeface="Arial Narrow"/>
              <a:cs typeface="Arial Narrow"/>
              <a:sym typeface="Arial Narrow"/>
            </a:endParaRPr>
          </a:p>
          <a:p>
            <a:pPr marL="0" lvl="0" indent="0" algn="l" rtl="0">
              <a:spcBef>
                <a:spcPts val="0"/>
              </a:spcBef>
              <a:spcAft>
                <a:spcPts val="0"/>
              </a:spcAft>
              <a:buClr>
                <a:schemeClr val="lt1"/>
              </a:buClr>
              <a:buSzPts val="3600"/>
              <a:buFont typeface="Arial Narrow"/>
              <a:buNone/>
            </a:pPr>
            <a:r>
              <a:rPr lang="en" sz="3600" b="1" dirty="0">
                <a:solidFill>
                  <a:schemeClr val="lt1"/>
                </a:solidFill>
                <a:latin typeface="Arial Narrow"/>
                <a:ea typeface="Arial Narrow"/>
                <a:cs typeface="Arial Narrow"/>
                <a:sym typeface="Arial Narrow"/>
              </a:rPr>
              <a:t>5.3  Implementation</a:t>
            </a:r>
            <a:br>
              <a:rPr lang="en" sz="3600" b="1" dirty="0">
                <a:solidFill>
                  <a:schemeClr val="lt1"/>
                </a:solidFill>
                <a:latin typeface="Arial Narrow"/>
                <a:ea typeface="Arial Narrow"/>
                <a:cs typeface="Arial Narrow"/>
                <a:sym typeface="Arial Narrow"/>
              </a:rPr>
            </a:br>
            <a:r>
              <a:rPr lang="en" sz="3600" b="1" dirty="0">
                <a:solidFill>
                  <a:schemeClr val="lt1"/>
                </a:solidFill>
                <a:latin typeface="Arial Narrow"/>
                <a:ea typeface="Arial Narrow"/>
                <a:cs typeface="Arial Narrow"/>
                <a:sym typeface="Arial Narrow"/>
              </a:rPr>
              <a:t>	   </a:t>
            </a:r>
            <a:br>
              <a:rPr lang="en" sz="3240" b="1" dirty="0">
                <a:solidFill>
                  <a:schemeClr val="lt1"/>
                </a:solidFill>
                <a:latin typeface="Arial Narrow"/>
                <a:ea typeface="Arial Narrow"/>
                <a:cs typeface="Arial Narrow"/>
                <a:sym typeface="Arial Narrow"/>
              </a:rPr>
            </a:br>
            <a:endParaRPr sz="2520" b="1" dirty="0">
              <a:latin typeface="Arial Narrow"/>
              <a:ea typeface="Arial Narrow"/>
              <a:cs typeface="Arial Narrow"/>
              <a:sym typeface="Arial Narrow"/>
            </a:endParaRPr>
          </a:p>
        </p:txBody>
      </p:sp>
      <p:sp>
        <p:nvSpPr>
          <p:cNvPr id="190" name="Google Shape;190;p31"/>
          <p:cNvSpPr txBox="1">
            <a:spLocks noGrp="1"/>
          </p:cNvSpPr>
          <p:nvPr>
            <p:ph type="dt" idx="10"/>
          </p:nvPr>
        </p:nvSpPr>
        <p:spPr>
          <a:xfrm>
            <a:off x="0" y="4914900"/>
            <a:ext cx="1371600" cy="228600"/>
          </a:xfrm>
          <a:prstGeom prst="rect">
            <a:avLst/>
          </a:prstGeom>
          <a:no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ctr" rtl="0">
              <a:lnSpc>
                <a:spcPct val="80000"/>
              </a:lnSpc>
              <a:spcBef>
                <a:spcPts val="0"/>
              </a:spcBef>
              <a:spcAft>
                <a:spcPts val="0"/>
              </a:spcAft>
              <a:buNone/>
            </a:pPr>
            <a:r>
              <a:rPr lang="en" sz="1100" b="1" dirty="0">
                <a:solidFill>
                  <a:schemeClr val="lt1"/>
                </a:solidFill>
                <a:latin typeface="Arial Narrow"/>
                <a:ea typeface="Arial Narrow"/>
                <a:cs typeface="Arial Narrow"/>
                <a:sym typeface="Arial Narrow"/>
              </a:rPr>
              <a:t>12 June 2023</a:t>
            </a:r>
            <a:endParaRPr sz="1100" b="1" dirty="0">
              <a:solidFill>
                <a:schemeClr val="lt1"/>
              </a:solidFill>
              <a:latin typeface="Arial Narrow"/>
              <a:ea typeface="Arial Narrow"/>
              <a:cs typeface="Arial Narrow"/>
              <a:sym typeface="Arial Narrow"/>
            </a:endParaRPr>
          </a:p>
        </p:txBody>
      </p:sp>
      <p:sp>
        <p:nvSpPr>
          <p:cNvPr id="191" name="Google Shape;191;p31"/>
          <p:cNvSpPr txBox="1"/>
          <p:nvPr/>
        </p:nvSpPr>
        <p:spPr>
          <a:xfrm>
            <a:off x="8686800" y="4914900"/>
            <a:ext cx="457200" cy="2286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1200"/>
              <a:buFont typeface="Arial Narrow"/>
              <a:buNone/>
            </a:pPr>
            <a:fld id="{00000000-1234-1234-1234-123412341234}" type="slidenum">
              <a:rPr lang="en" sz="1200" b="1" i="0" u="none" strike="noStrike" cap="none">
                <a:solidFill>
                  <a:schemeClr val="lt1"/>
                </a:solidFill>
                <a:latin typeface="Arial Narrow"/>
                <a:ea typeface="Arial Narrow"/>
                <a:cs typeface="Arial Narrow"/>
                <a:sym typeface="Arial Narrow"/>
              </a:rPr>
              <a:t>12</a:t>
            </a:fld>
            <a:endParaRPr sz="1200" b="1" i="0" u="none" strike="noStrike" cap="none">
              <a:solidFill>
                <a:schemeClr val="lt1"/>
              </a:solidFill>
              <a:latin typeface="Arial Narrow"/>
              <a:ea typeface="Arial Narrow"/>
              <a:cs typeface="Arial Narrow"/>
              <a:sym typeface="Arial Narrow"/>
            </a:endParaRPr>
          </a:p>
        </p:txBody>
      </p:sp>
      <p:sp>
        <p:nvSpPr>
          <p:cNvPr id="2" name="TextBox 1">
            <a:extLst>
              <a:ext uri="{FF2B5EF4-FFF2-40B4-BE49-F238E27FC236}">
                <a16:creationId xmlns:a16="http://schemas.microsoft.com/office/drawing/2014/main" id="{F2A44ABD-E59F-3770-A2F2-A27CAF1834F7}"/>
              </a:ext>
            </a:extLst>
          </p:cNvPr>
          <p:cNvSpPr txBox="1"/>
          <p:nvPr/>
        </p:nvSpPr>
        <p:spPr>
          <a:xfrm>
            <a:off x="371707" y="929269"/>
            <a:ext cx="3367668" cy="307777"/>
          </a:xfrm>
          <a:prstGeom prst="rect">
            <a:avLst/>
          </a:prstGeom>
          <a:noFill/>
        </p:spPr>
        <p:txBody>
          <a:bodyPr wrap="square" rtlCol="0">
            <a:spAutoFit/>
          </a:bodyPr>
          <a:lstStyle/>
          <a:p>
            <a:r>
              <a:rPr lang="en-IN" b="1" dirty="0"/>
              <a:t>2.Video of Implementation of Project:</a:t>
            </a:r>
          </a:p>
        </p:txBody>
      </p:sp>
      <p:pic>
        <p:nvPicPr>
          <p:cNvPr id="3" name="New Tab - Google Chrome 2023-06-10 01-27-51">
            <a:hlinkClick r:id="" action="ppaction://media"/>
            <a:extLst>
              <a:ext uri="{FF2B5EF4-FFF2-40B4-BE49-F238E27FC236}">
                <a16:creationId xmlns:a16="http://schemas.microsoft.com/office/drawing/2014/main" id="{DE842665-8E49-4CB8-857C-9072751CC1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6078" y="1237046"/>
            <a:ext cx="7021552" cy="3349822"/>
          </a:xfrm>
          <a:prstGeom prst="rect">
            <a:avLst/>
          </a:prstGeom>
        </p:spPr>
      </p:pic>
    </p:spTree>
    <p:extLst>
      <p:ext uri="{BB962C8B-B14F-4D97-AF65-F5344CB8AC3E}">
        <p14:creationId xmlns:p14="http://schemas.microsoft.com/office/powerpoint/2010/main" val="339885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3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p:nvPr/>
        </p:nvSpPr>
        <p:spPr>
          <a:xfrm>
            <a:off x="0" y="4914900"/>
            <a:ext cx="9144000" cy="228600"/>
          </a:xfrm>
          <a:prstGeom prst="rect">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dirty="0">
                <a:solidFill>
                  <a:schemeClr val="lt1"/>
                </a:solidFill>
                <a:latin typeface="Arial Narrow"/>
                <a:ea typeface="Arial Narrow"/>
                <a:cs typeface="Arial Narrow"/>
                <a:sym typeface="Arial Narrow"/>
              </a:rPr>
              <a:t>Project Presentation </a:t>
            </a:r>
            <a:endParaRPr sz="1100" b="1" dirty="0">
              <a:solidFill>
                <a:schemeClr val="lt1"/>
              </a:solidFill>
              <a:latin typeface="Arial Narrow"/>
              <a:ea typeface="Arial Narrow"/>
              <a:cs typeface="Arial Narrow"/>
              <a:sym typeface="Arial Narrow"/>
            </a:endParaRPr>
          </a:p>
        </p:txBody>
      </p:sp>
      <p:sp>
        <p:nvSpPr>
          <p:cNvPr id="198" name="Google Shape;198;p32"/>
          <p:cNvSpPr txBox="1">
            <a:spLocks noGrp="1"/>
          </p:cNvSpPr>
          <p:nvPr>
            <p:ph type="ctrTitle"/>
          </p:nvPr>
        </p:nvSpPr>
        <p:spPr>
          <a:xfrm>
            <a:off x="0" y="0"/>
            <a:ext cx="9144000" cy="628650"/>
          </a:xfrm>
          <a:prstGeom prst="rect">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1198562" algn="l" rtl="0">
              <a:spcBef>
                <a:spcPts val="0"/>
              </a:spcBef>
              <a:spcAft>
                <a:spcPts val="0"/>
              </a:spcAft>
              <a:buClr>
                <a:schemeClr val="lt1"/>
              </a:buClr>
              <a:buSzPts val="2520"/>
              <a:buFont typeface="Arial Narrow"/>
              <a:buNone/>
            </a:pPr>
            <a:r>
              <a:rPr lang="en" sz="2520" b="1" dirty="0">
                <a:solidFill>
                  <a:schemeClr val="lt1"/>
                </a:solidFill>
                <a:latin typeface="Arial Narrow"/>
                <a:ea typeface="Arial Narrow"/>
                <a:cs typeface="Arial Narrow"/>
                <a:sym typeface="Arial Narrow"/>
              </a:rPr>
              <a:t> </a:t>
            </a:r>
            <a:br>
              <a:rPr lang="en" sz="2520" b="1" dirty="0">
                <a:solidFill>
                  <a:schemeClr val="lt1"/>
                </a:solidFill>
                <a:latin typeface="Arial Narrow"/>
                <a:ea typeface="Arial Narrow"/>
                <a:cs typeface="Arial Narrow"/>
                <a:sym typeface="Arial Narrow"/>
              </a:rPr>
            </a:br>
            <a:r>
              <a:rPr lang="en" sz="2520" b="1" dirty="0">
                <a:solidFill>
                  <a:schemeClr val="lt1"/>
                </a:solidFill>
                <a:latin typeface="Arial Narrow"/>
                <a:ea typeface="Arial Narrow"/>
                <a:cs typeface="Arial Narrow"/>
                <a:sym typeface="Arial Narrow"/>
              </a:rPr>
              <a:t>	   </a:t>
            </a:r>
            <a:endParaRPr sz="2520" b="1" dirty="0">
              <a:solidFill>
                <a:schemeClr val="lt1"/>
              </a:solidFill>
              <a:latin typeface="Arial Narrow"/>
              <a:ea typeface="Arial Narrow"/>
              <a:cs typeface="Arial Narrow"/>
              <a:sym typeface="Arial Narrow"/>
            </a:endParaRPr>
          </a:p>
          <a:p>
            <a:pPr marL="0" lvl="0" indent="0" algn="l" rtl="0">
              <a:spcBef>
                <a:spcPts val="0"/>
              </a:spcBef>
              <a:spcAft>
                <a:spcPts val="0"/>
              </a:spcAft>
              <a:buClr>
                <a:schemeClr val="lt1"/>
              </a:buClr>
              <a:buSzPts val="2520"/>
              <a:buFont typeface="Arial Narrow"/>
              <a:buNone/>
            </a:pPr>
            <a:endParaRPr sz="2520" b="1" dirty="0">
              <a:solidFill>
                <a:schemeClr val="lt1"/>
              </a:solidFill>
              <a:latin typeface="Arial Narrow"/>
              <a:ea typeface="Arial Narrow"/>
              <a:cs typeface="Arial Narrow"/>
              <a:sym typeface="Arial Narrow"/>
            </a:endParaRPr>
          </a:p>
          <a:p>
            <a:pPr marL="0" lvl="0" indent="0" algn="l" rtl="0">
              <a:spcBef>
                <a:spcPts val="0"/>
              </a:spcBef>
              <a:spcAft>
                <a:spcPts val="0"/>
              </a:spcAft>
              <a:buClr>
                <a:schemeClr val="lt1"/>
              </a:buClr>
              <a:buSzPts val="2520"/>
              <a:buFont typeface="Arial Narrow"/>
              <a:buNone/>
            </a:pPr>
            <a:r>
              <a:rPr lang="en" sz="3600" b="1" dirty="0">
                <a:solidFill>
                  <a:schemeClr val="lt1"/>
                </a:solidFill>
                <a:latin typeface="Arial Narrow"/>
                <a:ea typeface="Arial Narrow"/>
                <a:cs typeface="Arial Narrow"/>
                <a:sym typeface="Arial Narrow"/>
              </a:rPr>
              <a:t>6.</a:t>
            </a:r>
            <a:r>
              <a:rPr lang="en" sz="3600" b="1" dirty="0">
                <a:solidFill>
                  <a:schemeClr val="lt1"/>
                </a:solidFill>
                <a:latin typeface="Calibri"/>
                <a:ea typeface="Calibri"/>
                <a:cs typeface="Calibri"/>
                <a:sym typeface="Calibri"/>
              </a:rPr>
              <a:t> Conclusion and Future Scope</a:t>
            </a:r>
            <a:br>
              <a:rPr lang="en" sz="3600" dirty="0">
                <a:solidFill>
                  <a:schemeClr val="lt1"/>
                </a:solidFill>
                <a:latin typeface="Calibri"/>
                <a:ea typeface="Calibri"/>
                <a:cs typeface="Calibri"/>
                <a:sym typeface="Calibri"/>
              </a:rPr>
            </a:br>
            <a:br>
              <a:rPr lang="en" sz="3600" b="1" dirty="0">
                <a:solidFill>
                  <a:schemeClr val="lt1"/>
                </a:solidFill>
                <a:latin typeface="Arial Narrow"/>
                <a:ea typeface="Arial Narrow"/>
                <a:cs typeface="Arial Narrow"/>
                <a:sym typeface="Arial Narrow"/>
              </a:rPr>
            </a:br>
            <a:endParaRPr sz="3600" b="1" dirty="0">
              <a:latin typeface="Arial Narrow"/>
              <a:ea typeface="Arial Narrow"/>
              <a:cs typeface="Arial Narrow"/>
              <a:sym typeface="Arial Narrow"/>
            </a:endParaRPr>
          </a:p>
        </p:txBody>
      </p:sp>
      <p:sp>
        <p:nvSpPr>
          <p:cNvPr id="199" name="Google Shape;199;p32"/>
          <p:cNvSpPr txBox="1">
            <a:spLocks noGrp="1"/>
          </p:cNvSpPr>
          <p:nvPr>
            <p:ph type="dt" idx="10"/>
          </p:nvPr>
        </p:nvSpPr>
        <p:spPr>
          <a:xfrm>
            <a:off x="0" y="4914900"/>
            <a:ext cx="1371600" cy="228600"/>
          </a:xfrm>
          <a:prstGeom prst="rect">
            <a:avLst/>
          </a:prstGeom>
          <a:no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ctr" rtl="0">
              <a:lnSpc>
                <a:spcPct val="80000"/>
              </a:lnSpc>
              <a:spcBef>
                <a:spcPts val="0"/>
              </a:spcBef>
              <a:spcAft>
                <a:spcPts val="0"/>
              </a:spcAft>
              <a:buNone/>
            </a:pPr>
            <a:r>
              <a:rPr lang="en" sz="1100" b="1" dirty="0">
                <a:solidFill>
                  <a:schemeClr val="lt1"/>
                </a:solidFill>
                <a:latin typeface="Arial Narrow"/>
                <a:ea typeface="Arial Narrow"/>
                <a:cs typeface="Arial Narrow"/>
                <a:sym typeface="Arial Narrow"/>
              </a:rPr>
              <a:t>12 June 2023</a:t>
            </a:r>
            <a:endParaRPr sz="1100" b="1" dirty="0">
              <a:solidFill>
                <a:schemeClr val="lt1"/>
              </a:solidFill>
              <a:latin typeface="Arial Narrow"/>
              <a:ea typeface="Arial Narrow"/>
              <a:cs typeface="Arial Narrow"/>
              <a:sym typeface="Arial Narrow"/>
            </a:endParaRPr>
          </a:p>
        </p:txBody>
      </p:sp>
      <p:sp>
        <p:nvSpPr>
          <p:cNvPr id="200" name="Google Shape;200;p32"/>
          <p:cNvSpPr txBox="1"/>
          <p:nvPr/>
        </p:nvSpPr>
        <p:spPr>
          <a:xfrm>
            <a:off x="8686800" y="4914900"/>
            <a:ext cx="457200" cy="2286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1200"/>
              <a:buFont typeface="Arial Narrow"/>
              <a:buNone/>
            </a:pPr>
            <a:fld id="{00000000-1234-1234-1234-123412341234}" type="slidenum">
              <a:rPr lang="en" sz="1200" b="1" i="0" u="none" strike="noStrike" cap="none">
                <a:solidFill>
                  <a:schemeClr val="lt1"/>
                </a:solidFill>
                <a:latin typeface="Arial Narrow"/>
                <a:ea typeface="Arial Narrow"/>
                <a:cs typeface="Arial Narrow"/>
                <a:sym typeface="Arial Narrow"/>
              </a:rPr>
              <a:t>13</a:t>
            </a:fld>
            <a:endParaRPr sz="1200" b="1" i="0" u="none" strike="noStrike" cap="none">
              <a:solidFill>
                <a:schemeClr val="lt1"/>
              </a:solidFill>
              <a:latin typeface="Arial Narrow"/>
              <a:ea typeface="Arial Narrow"/>
              <a:cs typeface="Arial Narrow"/>
              <a:sym typeface="Arial Narrow"/>
            </a:endParaRPr>
          </a:p>
        </p:txBody>
      </p:sp>
      <p:sp>
        <p:nvSpPr>
          <p:cNvPr id="201" name="Google Shape;201;p32"/>
          <p:cNvSpPr txBox="1"/>
          <p:nvPr/>
        </p:nvSpPr>
        <p:spPr>
          <a:xfrm>
            <a:off x="304800" y="914399"/>
            <a:ext cx="8839200" cy="3910361"/>
          </a:xfrm>
          <a:prstGeom prst="rect">
            <a:avLst/>
          </a:prstGeom>
          <a:noFill/>
          <a:ln>
            <a:noFill/>
          </a:ln>
        </p:spPr>
        <p:txBody>
          <a:bodyPr spcFirstLastPara="1" wrap="square" lIns="91425" tIns="45700" rIns="91425" bIns="45700" anchor="t" anchorCtr="0">
            <a:noAutofit/>
          </a:bodyPr>
          <a:lstStyle/>
          <a:p>
            <a:r>
              <a:rPr lang="en-US" dirty="0">
                <a:effectLst/>
                <a:latin typeface="+mj-lt"/>
                <a:ea typeface="Times New Roman" panose="02020603050405020304" pitchFamily="18" charset="0"/>
              </a:rPr>
              <a:t>College prediction project using MHT-CET marks is an important research area that has gained significant attention in recent years. The project involves predicting the college that a student is likely to get admission to based on their MHT-CET marks.</a:t>
            </a:r>
          </a:p>
          <a:p>
            <a:endParaRPr lang="en-US" b="1" dirty="0">
              <a:effectLst/>
              <a:latin typeface="+mj-lt"/>
              <a:ea typeface="Times New Roman" panose="02020603050405020304" pitchFamily="18" charset="0"/>
            </a:endParaRPr>
          </a:p>
          <a:p>
            <a:r>
              <a:rPr lang="en-US" b="1" dirty="0">
                <a:effectLst/>
                <a:latin typeface="+mj-lt"/>
                <a:ea typeface="Times New Roman" panose="02020603050405020304" pitchFamily="18" charset="0"/>
              </a:rPr>
              <a:t>Future Scope:</a:t>
            </a:r>
            <a:endParaRPr lang="en-IN" b="1" dirty="0">
              <a:effectLst/>
              <a:latin typeface="+mj-lt"/>
              <a:ea typeface="Times New Roman" panose="02020603050405020304" pitchFamily="18" charset="0"/>
            </a:endParaRPr>
          </a:p>
          <a:p>
            <a:r>
              <a:rPr lang="en-US" dirty="0">
                <a:effectLst/>
                <a:latin typeface="+mj-lt"/>
                <a:ea typeface="Times New Roman" panose="02020603050405020304" pitchFamily="18" charset="0"/>
              </a:rPr>
              <a:t>Future research in college prediction using MHT-CET marks can focus on the following areas:</a:t>
            </a:r>
            <a:endParaRPr lang="en-IN" dirty="0">
              <a:effectLst/>
              <a:latin typeface="+mj-lt"/>
              <a:ea typeface="Times New Roman" panose="02020603050405020304" pitchFamily="18" charset="0"/>
            </a:endParaRPr>
          </a:p>
          <a:p>
            <a:r>
              <a:rPr lang="en-US" dirty="0">
                <a:effectLst/>
                <a:latin typeface="+mj-lt"/>
                <a:ea typeface="Times New Roman" panose="02020603050405020304" pitchFamily="18" charset="0"/>
              </a:rPr>
              <a:t>  </a:t>
            </a:r>
            <a:endParaRPr lang="en-IN" dirty="0">
              <a:effectLst/>
              <a:latin typeface="+mj-lt"/>
              <a:ea typeface="Times New Roman" panose="02020603050405020304" pitchFamily="18" charset="0"/>
            </a:endParaRPr>
          </a:p>
          <a:p>
            <a:r>
              <a:rPr lang="en-US" dirty="0">
                <a:latin typeface="+mj-lt"/>
                <a:ea typeface="Times New Roman" panose="02020603050405020304" pitchFamily="18" charset="0"/>
              </a:rPr>
              <a:t>1</a:t>
            </a:r>
            <a:r>
              <a:rPr lang="en-US" dirty="0">
                <a:effectLst/>
                <a:latin typeface="+mj-lt"/>
                <a:ea typeface="Times New Roman" panose="02020603050405020304" pitchFamily="18" charset="0"/>
              </a:rPr>
              <a:t>. Investigating the impact of additional factors, such as academic performance in high school, extracurricular activities, and personal statement, on college admissions.</a:t>
            </a:r>
            <a:endParaRPr lang="en-IN" dirty="0">
              <a:effectLst/>
              <a:latin typeface="+mj-lt"/>
              <a:ea typeface="Times New Roman" panose="02020603050405020304" pitchFamily="18" charset="0"/>
            </a:endParaRPr>
          </a:p>
          <a:p>
            <a:r>
              <a:rPr lang="en-US" dirty="0">
                <a:effectLst/>
                <a:latin typeface="+mj-lt"/>
                <a:ea typeface="Times New Roman" panose="02020603050405020304" pitchFamily="18" charset="0"/>
              </a:rPr>
              <a:t>  </a:t>
            </a:r>
            <a:endParaRPr lang="en-IN" dirty="0">
              <a:effectLst/>
              <a:latin typeface="+mj-lt"/>
              <a:ea typeface="Times New Roman" panose="02020603050405020304" pitchFamily="18" charset="0"/>
            </a:endParaRPr>
          </a:p>
          <a:p>
            <a:r>
              <a:rPr lang="en-US" dirty="0">
                <a:latin typeface="+mj-lt"/>
                <a:ea typeface="Times New Roman" panose="02020603050405020304" pitchFamily="18" charset="0"/>
              </a:rPr>
              <a:t>2</a:t>
            </a:r>
            <a:r>
              <a:rPr lang="en-US" dirty="0">
                <a:effectLst/>
                <a:latin typeface="+mj-lt"/>
                <a:ea typeface="Times New Roman" panose="02020603050405020304" pitchFamily="18" charset="0"/>
              </a:rPr>
              <a:t>. Integrating the proposed model into a web-based application that can provide personalized recommendations to students based on their MHT-CET marks and other relevant factors. </a:t>
            </a:r>
            <a:endParaRPr lang="en-IN" dirty="0">
              <a:effectLst/>
              <a:latin typeface="+mj-lt"/>
              <a:ea typeface="Times New Roman" panose="02020603050405020304" pitchFamily="18" charset="0"/>
            </a:endParaRPr>
          </a:p>
          <a:p>
            <a:r>
              <a:rPr lang="en-US" dirty="0">
                <a:effectLst/>
                <a:latin typeface="+mj-lt"/>
                <a:ea typeface="Times New Roman" panose="02020603050405020304" pitchFamily="18" charset="0"/>
              </a:rPr>
              <a:t> </a:t>
            </a:r>
            <a:endParaRPr lang="en-IN" dirty="0">
              <a:effectLst/>
              <a:latin typeface="+mj-lt"/>
              <a:ea typeface="Times New Roman" panose="02020603050405020304" pitchFamily="18" charset="0"/>
            </a:endParaRPr>
          </a:p>
          <a:p>
            <a:r>
              <a:rPr lang="en-US" dirty="0">
                <a:effectLst/>
                <a:latin typeface="+mj-lt"/>
                <a:ea typeface="Times New Roman" panose="02020603050405020304" pitchFamily="18" charset="0"/>
              </a:rPr>
              <a:t>In conclusion, the college prediction project using MHT-CET marks has significant potential for future research and development, which can ultimately benefit students in making informed decisions about their college admissions.</a:t>
            </a:r>
            <a:endParaRPr lang="en-IN" dirty="0">
              <a:effectLst/>
              <a:latin typeface="+mj-lt"/>
              <a:ea typeface="Times New Roman" panose="02020603050405020304" pitchFamily="18" charset="0"/>
            </a:endParaRPr>
          </a:p>
          <a:p>
            <a:r>
              <a:rPr lang="en-US" b="1" dirty="0">
                <a:effectLst/>
                <a:latin typeface="+mj-lt"/>
                <a:ea typeface="Times New Roman" panose="02020603050405020304" pitchFamily="18" charset="0"/>
              </a:rPr>
              <a:t> </a:t>
            </a:r>
            <a:endParaRPr lang="en-IN" dirty="0">
              <a:effectLst/>
              <a:latin typeface="+mj-lt"/>
              <a:ea typeface="Times New Roman" panose="02020603050405020304" pitchFamily="18" charset="0"/>
            </a:endParaRPr>
          </a:p>
          <a:p>
            <a:endParaRPr lang="en-IN" sz="1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p:nvPr/>
        </p:nvSpPr>
        <p:spPr>
          <a:xfrm>
            <a:off x="0" y="4914900"/>
            <a:ext cx="9144000" cy="228600"/>
          </a:xfrm>
          <a:prstGeom prst="rect">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dirty="0">
                <a:solidFill>
                  <a:schemeClr val="lt1"/>
                </a:solidFill>
                <a:latin typeface="Arial Narrow"/>
                <a:ea typeface="Arial Narrow"/>
                <a:cs typeface="Arial Narrow"/>
                <a:sym typeface="Arial Narrow"/>
              </a:rPr>
              <a:t>Project Presentation </a:t>
            </a:r>
            <a:endParaRPr sz="1100" b="1" dirty="0">
              <a:solidFill>
                <a:schemeClr val="lt1"/>
              </a:solidFill>
              <a:latin typeface="Arial Narrow"/>
              <a:ea typeface="Arial Narrow"/>
              <a:cs typeface="Arial Narrow"/>
              <a:sym typeface="Arial Narrow"/>
            </a:endParaRPr>
          </a:p>
        </p:txBody>
      </p:sp>
      <p:sp>
        <p:nvSpPr>
          <p:cNvPr id="207" name="Google Shape;207;p33"/>
          <p:cNvSpPr txBox="1">
            <a:spLocks noGrp="1"/>
          </p:cNvSpPr>
          <p:nvPr>
            <p:ph type="ctrTitle"/>
          </p:nvPr>
        </p:nvSpPr>
        <p:spPr>
          <a:xfrm>
            <a:off x="0" y="0"/>
            <a:ext cx="9144000" cy="628650"/>
          </a:xfrm>
          <a:prstGeom prst="rect">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1198562" algn="l" rtl="0">
              <a:spcBef>
                <a:spcPts val="0"/>
              </a:spcBef>
              <a:spcAft>
                <a:spcPts val="0"/>
              </a:spcAft>
              <a:buClr>
                <a:schemeClr val="lt1"/>
              </a:buClr>
              <a:buSzPts val="2520"/>
              <a:buFont typeface="Arial Narrow"/>
              <a:buNone/>
            </a:pPr>
            <a:r>
              <a:rPr lang="en" sz="2520" b="1" dirty="0">
                <a:solidFill>
                  <a:schemeClr val="lt1"/>
                </a:solidFill>
                <a:latin typeface="Arial Narrow"/>
                <a:ea typeface="Arial Narrow"/>
                <a:cs typeface="Arial Narrow"/>
                <a:sym typeface="Arial Narrow"/>
              </a:rPr>
              <a:t> </a:t>
            </a:r>
            <a:br>
              <a:rPr lang="en" sz="2520" b="1" dirty="0">
                <a:solidFill>
                  <a:schemeClr val="lt1"/>
                </a:solidFill>
                <a:latin typeface="Arial Narrow"/>
                <a:ea typeface="Arial Narrow"/>
                <a:cs typeface="Arial Narrow"/>
                <a:sym typeface="Arial Narrow"/>
              </a:rPr>
            </a:br>
            <a:r>
              <a:rPr lang="en" sz="2520" b="1" dirty="0">
                <a:solidFill>
                  <a:schemeClr val="lt1"/>
                </a:solidFill>
                <a:latin typeface="Arial Narrow"/>
                <a:ea typeface="Arial Narrow"/>
                <a:cs typeface="Arial Narrow"/>
                <a:sym typeface="Arial Narrow"/>
              </a:rPr>
              <a:t>	    </a:t>
            </a:r>
            <a:br>
              <a:rPr lang="en" sz="2520" b="1" dirty="0">
                <a:solidFill>
                  <a:schemeClr val="lt1"/>
                </a:solidFill>
                <a:latin typeface="Arial Narrow"/>
                <a:ea typeface="Arial Narrow"/>
                <a:cs typeface="Arial Narrow"/>
                <a:sym typeface="Arial Narrow"/>
              </a:rPr>
            </a:br>
            <a:endParaRPr sz="2520" b="1" dirty="0">
              <a:solidFill>
                <a:schemeClr val="lt1"/>
              </a:solidFill>
              <a:latin typeface="Arial Narrow"/>
              <a:ea typeface="Arial Narrow"/>
              <a:cs typeface="Arial Narrow"/>
              <a:sym typeface="Arial Narrow"/>
            </a:endParaRPr>
          </a:p>
          <a:p>
            <a:pPr marL="0" lvl="0" indent="0" algn="l" rtl="0">
              <a:spcBef>
                <a:spcPts val="0"/>
              </a:spcBef>
              <a:spcAft>
                <a:spcPts val="0"/>
              </a:spcAft>
              <a:buClr>
                <a:schemeClr val="lt1"/>
              </a:buClr>
              <a:buSzPts val="2520"/>
              <a:buFont typeface="Arial Narrow"/>
              <a:buNone/>
            </a:pPr>
            <a:r>
              <a:rPr lang="en" sz="3600" b="1" dirty="0">
                <a:solidFill>
                  <a:schemeClr val="lt1"/>
                </a:solidFill>
                <a:latin typeface="Arial Narrow"/>
                <a:ea typeface="Arial Narrow"/>
                <a:cs typeface="Arial Narrow"/>
                <a:sym typeface="Arial Narrow"/>
              </a:rPr>
              <a:t>.</a:t>
            </a:r>
            <a:r>
              <a:rPr lang="en" sz="3600" b="1" dirty="0">
                <a:solidFill>
                  <a:schemeClr val="lt1"/>
                </a:solidFill>
                <a:latin typeface="Calibri"/>
                <a:ea typeface="Calibri"/>
                <a:cs typeface="Calibri"/>
                <a:sym typeface="Calibri"/>
              </a:rPr>
              <a:t> References</a:t>
            </a:r>
            <a:br>
              <a:rPr lang="en" sz="3600" dirty="0">
                <a:solidFill>
                  <a:schemeClr val="lt1"/>
                </a:solidFill>
                <a:latin typeface="Calibri"/>
                <a:ea typeface="Calibri"/>
                <a:cs typeface="Calibri"/>
                <a:sym typeface="Calibri"/>
              </a:rPr>
            </a:br>
            <a:br>
              <a:rPr lang="en" sz="3600" b="1" dirty="0">
                <a:solidFill>
                  <a:schemeClr val="lt1"/>
                </a:solidFill>
                <a:latin typeface="Arial Narrow"/>
                <a:ea typeface="Arial Narrow"/>
                <a:cs typeface="Arial Narrow"/>
                <a:sym typeface="Arial Narrow"/>
              </a:rPr>
            </a:br>
            <a:endParaRPr sz="3600" b="1" dirty="0">
              <a:latin typeface="Arial Narrow"/>
              <a:ea typeface="Arial Narrow"/>
              <a:cs typeface="Arial Narrow"/>
              <a:sym typeface="Arial Narrow"/>
            </a:endParaRPr>
          </a:p>
        </p:txBody>
      </p:sp>
      <p:sp>
        <p:nvSpPr>
          <p:cNvPr id="208" name="Google Shape;208;p33"/>
          <p:cNvSpPr txBox="1">
            <a:spLocks noGrp="1"/>
          </p:cNvSpPr>
          <p:nvPr>
            <p:ph type="dt" idx="10"/>
          </p:nvPr>
        </p:nvSpPr>
        <p:spPr>
          <a:xfrm>
            <a:off x="0" y="4914900"/>
            <a:ext cx="1371600" cy="228600"/>
          </a:xfrm>
          <a:prstGeom prst="rect">
            <a:avLst/>
          </a:prstGeom>
          <a:no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ctr" rtl="0">
              <a:lnSpc>
                <a:spcPct val="80000"/>
              </a:lnSpc>
              <a:spcBef>
                <a:spcPts val="0"/>
              </a:spcBef>
              <a:spcAft>
                <a:spcPts val="0"/>
              </a:spcAft>
              <a:buNone/>
            </a:pPr>
            <a:r>
              <a:rPr lang="en" sz="1100" b="1" dirty="0">
                <a:solidFill>
                  <a:schemeClr val="lt1"/>
                </a:solidFill>
                <a:latin typeface="Arial Narrow"/>
                <a:ea typeface="Arial Narrow"/>
                <a:cs typeface="Arial Narrow"/>
                <a:sym typeface="Arial Narrow"/>
              </a:rPr>
              <a:t>12 June 2023</a:t>
            </a:r>
            <a:endParaRPr sz="1100" b="1" dirty="0">
              <a:solidFill>
                <a:schemeClr val="lt1"/>
              </a:solidFill>
              <a:latin typeface="Arial Narrow"/>
              <a:ea typeface="Arial Narrow"/>
              <a:cs typeface="Arial Narrow"/>
              <a:sym typeface="Arial Narrow"/>
            </a:endParaRPr>
          </a:p>
        </p:txBody>
      </p:sp>
      <p:sp>
        <p:nvSpPr>
          <p:cNvPr id="209" name="Google Shape;209;p33"/>
          <p:cNvSpPr txBox="1"/>
          <p:nvPr/>
        </p:nvSpPr>
        <p:spPr>
          <a:xfrm>
            <a:off x="8686800" y="4914900"/>
            <a:ext cx="457200" cy="2286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1200"/>
              <a:buFont typeface="Arial Narrow"/>
              <a:buNone/>
            </a:pPr>
            <a:fld id="{00000000-1234-1234-1234-123412341234}" type="slidenum">
              <a:rPr lang="en" sz="1200" b="1" i="0" u="none" strike="noStrike" cap="none">
                <a:solidFill>
                  <a:schemeClr val="lt1"/>
                </a:solidFill>
                <a:latin typeface="Arial Narrow"/>
                <a:ea typeface="Arial Narrow"/>
                <a:cs typeface="Arial Narrow"/>
                <a:sym typeface="Arial Narrow"/>
              </a:rPr>
              <a:t>14</a:t>
            </a:fld>
            <a:endParaRPr sz="1200" b="1" i="0" u="none" strike="noStrike" cap="none">
              <a:solidFill>
                <a:schemeClr val="lt1"/>
              </a:solidFill>
              <a:latin typeface="Arial Narrow"/>
              <a:ea typeface="Arial Narrow"/>
              <a:cs typeface="Arial Narrow"/>
              <a:sym typeface="Arial Narrow"/>
            </a:endParaRPr>
          </a:p>
        </p:txBody>
      </p:sp>
      <p:sp>
        <p:nvSpPr>
          <p:cNvPr id="210" name="Google Shape;210;p33"/>
          <p:cNvSpPr txBox="1"/>
          <p:nvPr/>
        </p:nvSpPr>
        <p:spPr>
          <a:xfrm>
            <a:off x="356839" y="959740"/>
            <a:ext cx="8839200" cy="3624069"/>
          </a:xfrm>
          <a:prstGeom prst="rect">
            <a:avLst/>
          </a:prstGeom>
          <a:noFill/>
          <a:ln>
            <a:noFill/>
          </a:ln>
        </p:spPr>
        <p:txBody>
          <a:bodyPr spcFirstLastPara="1" wrap="square" lIns="91425" tIns="45700" rIns="91425" bIns="45700" anchor="t" anchorCtr="0">
            <a:noAutofit/>
          </a:bodyPr>
          <a:lstStyle/>
          <a:p>
            <a:pPr marL="342900" lvl="0" indent="-342900">
              <a:lnSpc>
                <a:spcPct val="150000"/>
              </a:lnSpc>
              <a:buFont typeface="+mj-lt"/>
              <a:buAutoNum type="arabicPeriod"/>
            </a:pPr>
            <a:r>
              <a:rPr lang="en-US" dirty="0">
                <a:effectLst/>
                <a:latin typeface="+mj-lt"/>
                <a:ea typeface="Times New Roman" panose="02020603050405020304" pitchFamily="18" charset="0"/>
                <a:cs typeface="Times New Roman" panose="02020603050405020304" pitchFamily="18" charset="0"/>
              </a:rPr>
              <a:t>W3 School “Introduction To The Web Development”. </a:t>
            </a:r>
            <a:r>
              <a:rPr lang="en-US" u="sng" dirty="0">
                <a:solidFill>
                  <a:srgbClr val="0000FF"/>
                </a:solidFill>
                <a:effectLst/>
                <a:latin typeface="+mj-lt"/>
                <a:ea typeface="Times New Roman" panose="02020603050405020304" pitchFamily="18" charset="0"/>
                <a:cs typeface="Times New Roman" panose="02020603050405020304" pitchFamily="18" charset="0"/>
                <a:hlinkClick r:id="rId3"/>
              </a:rPr>
              <a:t>https://www.w3schools.com/</a:t>
            </a:r>
            <a:endParaRPr lang="en-IN" dirty="0">
              <a:effectLst/>
              <a:latin typeface="+mj-lt"/>
              <a:ea typeface="Times New Roman" panose="02020603050405020304" pitchFamily="18" charset="0"/>
              <a:cs typeface="Times New Roman" panose="02020603050405020304" pitchFamily="18" charset="0"/>
            </a:endParaRPr>
          </a:p>
          <a:p>
            <a:pPr marL="342900" lvl="0" indent="-342900">
              <a:lnSpc>
                <a:spcPct val="150000"/>
              </a:lnSpc>
              <a:buFont typeface="+mj-lt"/>
              <a:buAutoNum type="arabicPeriod"/>
            </a:pPr>
            <a:r>
              <a:rPr lang="en-US" dirty="0">
                <a:effectLst/>
                <a:latin typeface="+mj-lt"/>
                <a:ea typeface="Times New Roman" panose="02020603050405020304" pitchFamily="18" charset="0"/>
                <a:cs typeface="Times New Roman" panose="02020603050405020304" pitchFamily="18" charset="0"/>
              </a:rPr>
              <a:t>Frontend Languages: HTML, CSS link: </a:t>
            </a:r>
            <a:r>
              <a:rPr lang="en-US" u="sng" dirty="0">
                <a:solidFill>
                  <a:srgbClr val="0000FF"/>
                </a:solidFill>
                <a:effectLst/>
                <a:latin typeface="+mj-lt"/>
                <a:ea typeface="Times New Roman" panose="02020603050405020304" pitchFamily="18" charset="0"/>
                <a:cs typeface="Times New Roman" panose="02020603050405020304" pitchFamily="18" charset="0"/>
                <a:hlinkClick r:id="rId4"/>
              </a:rPr>
              <a:t>https://www.thapatechnical.com</a:t>
            </a:r>
            <a:r>
              <a:rPr lang="en-US" dirty="0">
                <a:effectLst/>
                <a:latin typeface="+mj-lt"/>
                <a:ea typeface="Times New Roman" panose="02020603050405020304" pitchFamily="18" charset="0"/>
                <a:cs typeface="Times New Roman" panose="02020603050405020304" pitchFamily="18" charset="0"/>
              </a:rPr>
              <a:t>/</a:t>
            </a:r>
            <a:endParaRPr lang="en-IN" dirty="0">
              <a:effectLst/>
              <a:latin typeface="+mj-lt"/>
              <a:ea typeface="Times New Roman" panose="02020603050405020304" pitchFamily="18" charset="0"/>
              <a:cs typeface="Times New Roman" panose="02020603050405020304" pitchFamily="18" charset="0"/>
            </a:endParaRPr>
          </a:p>
          <a:p>
            <a:pPr marL="342900" lvl="0" indent="-342900">
              <a:lnSpc>
                <a:spcPct val="150000"/>
              </a:lnSpc>
              <a:buFont typeface="+mj-lt"/>
              <a:buAutoNum type="arabicPeriod"/>
            </a:pPr>
            <a:r>
              <a:rPr lang="en-US" dirty="0">
                <a:effectLst/>
                <a:latin typeface="+mj-lt"/>
                <a:ea typeface="Times New Roman" panose="02020603050405020304" pitchFamily="18" charset="0"/>
                <a:cs typeface="Times New Roman" panose="02020603050405020304" pitchFamily="18" charset="0"/>
              </a:rPr>
              <a:t>Backend Languages: Node.js, Express.js link: </a:t>
            </a:r>
            <a:r>
              <a:rPr lang="en-US" u="sng" dirty="0">
                <a:solidFill>
                  <a:srgbClr val="0000FF"/>
                </a:solidFill>
                <a:effectLst/>
                <a:latin typeface="+mj-lt"/>
                <a:ea typeface="Times New Roman" panose="02020603050405020304" pitchFamily="18" charset="0"/>
                <a:cs typeface="Times New Roman" panose="02020603050405020304" pitchFamily="18" charset="0"/>
                <a:hlinkClick r:id="rId4"/>
              </a:rPr>
              <a:t>https://www.thapatechnical.com</a:t>
            </a:r>
            <a:r>
              <a:rPr lang="en-US" dirty="0">
                <a:effectLst/>
                <a:latin typeface="+mj-lt"/>
                <a:ea typeface="Times New Roman" panose="02020603050405020304" pitchFamily="18" charset="0"/>
                <a:cs typeface="Times New Roman" panose="02020603050405020304" pitchFamily="18" charset="0"/>
              </a:rPr>
              <a:t>/</a:t>
            </a:r>
            <a:endParaRPr lang="en-IN" dirty="0">
              <a:effectLst/>
              <a:latin typeface="+mj-lt"/>
              <a:ea typeface="Times New Roman" panose="02020603050405020304" pitchFamily="18" charset="0"/>
              <a:cs typeface="Times New Roman" panose="02020603050405020304" pitchFamily="18" charset="0"/>
            </a:endParaRPr>
          </a:p>
          <a:p>
            <a:pPr marL="342900" lvl="0" indent="-342900">
              <a:lnSpc>
                <a:spcPct val="150000"/>
              </a:lnSpc>
              <a:buFont typeface="+mj-lt"/>
              <a:buAutoNum type="arabicPeriod"/>
            </a:pPr>
            <a:r>
              <a:rPr lang="en-US" dirty="0">
                <a:effectLst/>
                <a:latin typeface="+mj-lt"/>
                <a:ea typeface="Times New Roman" panose="02020603050405020304" pitchFamily="18" charset="0"/>
                <a:cs typeface="Times New Roman" panose="02020603050405020304" pitchFamily="18" charset="0"/>
              </a:rPr>
              <a:t>Database: MongoDB: </a:t>
            </a:r>
            <a:r>
              <a:rPr lang="en-US" u="sng" dirty="0">
                <a:solidFill>
                  <a:srgbClr val="0000FF"/>
                </a:solidFill>
                <a:effectLst/>
                <a:latin typeface="+mj-lt"/>
                <a:ea typeface="Times New Roman" panose="02020603050405020304" pitchFamily="18" charset="0"/>
                <a:cs typeface="Times New Roman" panose="02020603050405020304" pitchFamily="18" charset="0"/>
                <a:hlinkClick r:id="rId4"/>
              </a:rPr>
              <a:t>https://www.thapatechnical.com</a:t>
            </a:r>
            <a:r>
              <a:rPr lang="en-US" dirty="0">
                <a:effectLst/>
                <a:latin typeface="+mj-lt"/>
                <a:ea typeface="Times New Roman" panose="02020603050405020304" pitchFamily="18" charset="0"/>
                <a:cs typeface="Times New Roman" panose="02020603050405020304" pitchFamily="18" charset="0"/>
              </a:rPr>
              <a:t>/</a:t>
            </a:r>
            <a:endParaRPr lang="en-IN" dirty="0">
              <a:effectLst/>
              <a:latin typeface="+mj-lt"/>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mj-lt"/>
              <a:buAutoNum type="arabicPeriod"/>
            </a:pPr>
            <a:r>
              <a:rPr lang="en-US" dirty="0">
                <a:effectLst/>
                <a:latin typeface="+mj-lt"/>
                <a:ea typeface="Times New Roman" panose="02020603050405020304" pitchFamily="18" charset="0"/>
                <a:cs typeface="Times New Roman" panose="02020603050405020304" pitchFamily="18" charset="0"/>
              </a:rPr>
              <a:t>College Cutoff Data: </a:t>
            </a:r>
            <a:r>
              <a:rPr lang="en-US" u="sng" dirty="0">
                <a:solidFill>
                  <a:srgbClr val="0000FF"/>
                </a:solidFill>
                <a:effectLst/>
                <a:latin typeface="+mj-lt"/>
                <a:ea typeface="Times New Roman" panose="02020603050405020304" pitchFamily="18" charset="0"/>
                <a:cs typeface="Times New Roman" panose="02020603050405020304" pitchFamily="18" charset="0"/>
                <a:hlinkClick r:id="rId5"/>
              </a:rPr>
              <a:t>https://cetcell.mahacet.org/</a:t>
            </a:r>
            <a:r>
              <a:rPr lang="en-US" dirty="0">
                <a:effectLst/>
                <a:latin typeface="+mj-lt"/>
                <a:ea typeface="Times New Roman" panose="02020603050405020304" pitchFamily="18" charset="0"/>
                <a:cs typeface="Times New Roman" panose="02020603050405020304" pitchFamily="18" charset="0"/>
              </a:rPr>
              <a:t>, https://www.shiksha.com/</a:t>
            </a:r>
            <a:endParaRPr lang="en-IN" dirty="0">
              <a:effectLst/>
              <a:latin typeface="+mj-lt"/>
              <a:ea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p:nvPr/>
        </p:nvSpPr>
        <p:spPr>
          <a:xfrm>
            <a:off x="0" y="4914900"/>
            <a:ext cx="9144000" cy="228600"/>
          </a:xfrm>
          <a:prstGeom prst="rect">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dirty="0">
                <a:solidFill>
                  <a:schemeClr val="lt1"/>
                </a:solidFill>
                <a:latin typeface="Arial Narrow"/>
                <a:ea typeface="Arial Narrow"/>
                <a:cs typeface="Arial Narrow"/>
                <a:sym typeface="Arial Narrow"/>
              </a:rPr>
              <a:t>Project Presentation </a:t>
            </a:r>
            <a:endParaRPr sz="1100" b="1" dirty="0">
              <a:solidFill>
                <a:schemeClr val="lt1"/>
              </a:solidFill>
              <a:latin typeface="Arial Narrow"/>
              <a:ea typeface="Arial Narrow"/>
              <a:cs typeface="Arial Narrow"/>
              <a:sym typeface="Arial Narrow"/>
            </a:endParaRPr>
          </a:p>
        </p:txBody>
      </p:sp>
      <p:sp>
        <p:nvSpPr>
          <p:cNvPr id="224" name="Google Shape;224;p35"/>
          <p:cNvSpPr txBox="1">
            <a:spLocks noGrp="1"/>
          </p:cNvSpPr>
          <p:nvPr>
            <p:ph type="dt" idx="10"/>
          </p:nvPr>
        </p:nvSpPr>
        <p:spPr>
          <a:xfrm>
            <a:off x="0" y="4914900"/>
            <a:ext cx="1371600" cy="228600"/>
          </a:xfrm>
          <a:prstGeom prst="rect">
            <a:avLst/>
          </a:prstGeom>
          <a:no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ctr" rtl="0">
              <a:lnSpc>
                <a:spcPct val="80000"/>
              </a:lnSpc>
              <a:spcBef>
                <a:spcPts val="0"/>
              </a:spcBef>
              <a:spcAft>
                <a:spcPts val="0"/>
              </a:spcAft>
              <a:buNone/>
            </a:pPr>
            <a:r>
              <a:rPr lang="en" sz="1100" b="1" dirty="0">
                <a:solidFill>
                  <a:schemeClr val="lt1"/>
                </a:solidFill>
                <a:latin typeface="Arial Narrow"/>
                <a:ea typeface="Arial Narrow"/>
                <a:cs typeface="Arial Narrow"/>
                <a:sym typeface="Arial Narrow"/>
              </a:rPr>
              <a:t>12 June 2023</a:t>
            </a:r>
            <a:endParaRPr sz="1100" b="1" dirty="0">
              <a:solidFill>
                <a:schemeClr val="lt1"/>
              </a:solidFill>
              <a:latin typeface="Arial Narrow"/>
              <a:ea typeface="Arial Narrow"/>
              <a:cs typeface="Arial Narrow"/>
              <a:sym typeface="Arial Narrow"/>
            </a:endParaRPr>
          </a:p>
        </p:txBody>
      </p:sp>
      <p:sp>
        <p:nvSpPr>
          <p:cNvPr id="225" name="Google Shape;225;p35"/>
          <p:cNvSpPr txBox="1"/>
          <p:nvPr/>
        </p:nvSpPr>
        <p:spPr>
          <a:xfrm>
            <a:off x="8686800" y="4914900"/>
            <a:ext cx="457200" cy="2286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1200"/>
              <a:buFont typeface="Arial Narrow"/>
              <a:buNone/>
            </a:pPr>
            <a:fld id="{00000000-1234-1234-1234-123412341234}" type="slidenum">
              <a:rPr lang="en" sz="1200" b="1" i="0" u="none" strike="noStrike" cap="none">
                <a:solidFill>
                  <a:schemeClr val="lt1"/>
                </a:solidFill>
                <a:latin typeface="Arial Narrow"/>
                <a:ea typeface="Arial Narrow"/>
                <a:cs typeface="Arial Narrow"/>
                <a:sym typeface="Arial Narrow"/>
              </a:rPr>
              <a:t>15</a:t>
            </a:fld>
            <a:endParaRPr sz="1200" b="1" i="0" u="none" strike="noStrike" cap="none">
              <a:solidFill>
                <a:schemeClr val="lt1"/>
              </a:solidFill>
              <a:latin typeface="Arial Narrow"/>
              <a:ea typeface="Arial Narrow"/>
              <a:cs typeface="Arial Narrow"/>
              <a:sym typeface="Arial Narrow"/>
            </a:endParaRPr>
          </a:p>
        </p:txBody>
      </p:sp>
      <p:sp>
        <p:nvSpPr>
          <p:cNvPr id="226" name="Google Shape;226;p35"/>
          <p:cNvSpPr/>
          <p:nvPr/>
        </p:nvSpPr>
        <p:spPr>
          <a:xfrm>
            <a:off x="542693" y="1011044"/>
            <a:ext cx="7581853" cy="1330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9600" b="1" cap="none" dirty="0">
                <a:solidFill>
                  <a:srgbClr val="FC7876"/>
                </a:solidFill>
                <a:latin typeface="Calibri"/>
                <a:ea typeface="Calibri"/>
                <a:cs typeface="Calibri"/>
                <a:sym typeface="Calibri"/>
              </a:rPr>
              <a:t>Thank You !!!</a:t>
            </a:r>
            <a:endParaRPr sz="9600" b="1" cap="none" dirty="0">
              <a:solidFill>
                <a:srgbClr val="FC7876"/>
              </a:solidFill>
              <a:latin typeface="Calibri"/>
              <a:ea typeface="Calibri"/>
              <a:cs typeface="Calibri"/>
              <a:sym typeface="Calibri"/>
            </a:endParaRPr>
          </a:p>
        </p:txBody>
      </p:sp>
      <p:pic>
        <p:nvPicPr>
          <p:cNvPr id="4" name="Graphic 3" descr="Handshake with solid fill">
            <a:extLst>
              <a:ext uri="{FF2B5EF4-FFF2-40B4-BE49-F238E27FC236}">
                <a16:creationId xmlns:a16="http://schemas.microsoft.com/office/drawing/2014/main" id="{AF7EC0CE-78F0-7BE0-66A4-278ABC078F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8262" y="3177631"/>
            <a:ext cx="1223406" cy="11772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ctrTitle"/>
          </p:nvPr>
        </p:nvSpPr>
        <p:spPr>
          <a:xfrm>
            <a:off x="0" y="0"/>
            <a:ext cx="9144000" cy="628650"/>
          </a:xfrm>
          <a:prstGeom prst="rect">
            <a:avLst/>
          </a:prstGeom>
          <a:gradFill>
            <a:gsLst>
              <a:gs pos="0">
                <a:srgbClr val="29859E"/>
              </a:gs>
              <a:gs pos="80000">
                <a:srgbClr val="36B0D0"/>
              </a:gs>
              <a:gs pos="100000">
                <a:srgbClr val="33B3D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1198563" algn="ctr" rtl="0">
              <a:spcBef>
                <a:spcPts val="0"/>
              </a:spcBef>
              <a:spcAft>
                <a:spcPts val="0"/>
              </a:spcAft>
              <a:buClr>
                <a:schemeClr val="lt1"/>
              </a:buClr>
              <a:buSzPts val="2800"/>
              <a:buFont typeface="Arial Narrow"/>
              <a:buNone/>
            </a:pPr>
            <a:r>
              <a:rPr lang="en" sz="3600" b="1" dirty="0">
                <a:solidFill>
                  <a:schemeClr val="lt1"/>
                </a:solidFill>
                <a:latin typeface="Arial Narrow"/>
                <a:ea typeface="Arial Narrow"/>
                <a:cs typeface="Arial Narrow"/>
                <a:sym typeface="Arial Narrow"/>
              </a:rPr>
              <a:t>Presentation Outline</a:t>
            </a:r>
            <a:endParaRPr sz="2800" b="1" dirty="0">
              <a:latin typeface="Arial Narrow"/>
              <a:ea typeface="Arial Narrow"/>
              <a:cs typeface="Arial Narrow"/>
              <a:sym typeface="Arial Narrow"/>
            </a:endParaRPr>
          </a:p>
        </p:txBody>
      </p:sp>
      <p:sp>
        <p:nvSpPr>
          <p:cNvPr id="142" name="Google Shape;142;p26"/>
          <p:cNvSpPr txBox="1">
            <a:spLocks noGrp="1"/>
          </p:cNvSpPr>
          <p:nvPr>
            <p:ph type="dt" idx="10"/>
          </p:nvPr>
        </p:nvSpPr>
        <p:spPr>
          <a:xfrm>
            <a:off x="0" y="4914900"/>
            <a:ext cx="1371600" cy="228600"/>
          </a:xfrm>
          <a:prstGeom prst="rect">
            <a:avLst/>
          </a:prstGeom>
          <a:no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ctr" rtl="0">
              <a:lnSpc>
                <a:spcPct val="80000"/>
              </a:lnSpc>
              <a:spcBef>
                <a:spcPts val="0"/>
              </a:spcBef>
              <a:spcAft>
                <a:spcPts val="0"/>
              </a:spcAft>
              <a:buNone/>
            </a:pPr>
            <a:r>
              <a:rPr lang="en" sz="1100" b="1">
                <a:solidFill>
                  <a:schemeClr val="lt1"/>
                </a:solidFill>
                <a:latin typeface="Arial Narrow"/>
                <a:ea typeface="Arial Narrow"/>
                <a:cs typeface="Arial Narrow"/>
                <a:sym typeface="Arial Narrow"/>
              </a:rPr>
              <a:t>16 March 2020</a:t>
            </a:r>
            <a:endParaRPr sz="1100" b="1">
              <a:solidFill>
                <a:schemeClr val="lt1"/>
              </a:solidFill>
              <a:latin typeface="Arial Narrow"/>
              <a:ea typeface="Arial Narrow"/>
              <a:cs typeface="Arial Narrow"/>
              <a:sym typeface="Arial Narrow"/>
            </a:endParaRPr>
          </a:p>
        </p:txBody>
      </p:sp>
      <p:sp>
        <p:nvSpPr>
          <p:cNvPr id="143" name="Google Shape;143;p26"/>
          <p:cNvSpPr txBox="1"/>
          <p:nvPr/>
        </p:nvSpPr>
        <p:spPr>
          <a:xfrm>
            <a:off x="8686800" y="4914900"/>
            <a:ext cx="457200" cy="2286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1200"/>
              <a:buFont typeface="Arial Narrow"/>
              <a:buNone/>
            </a:pPr>
            <a:fld id="{00000000-1234-1234-1234-123412341234}" type="slidenum">
              <a:rPr lang="en" sz="1200" b="1" i="0" u="none" strike="noStrike" cap="none">
                <a:solidFill>
                  <a:schemeClr val="lt1"/>
                </a:solidFill>
                <a:latin typeface="Arial Narrow"/>
                <a:ea typeface="Arial Narrow"/>
                <a:cs typeface="Arial Narrow"/>
                <a:sym typeface="Arial Narrow"/>
              </a:rPr>
              <a:t>2</a:t>
            </a:fld>
            <a:endParaRPr sz="1200" b="1" i="0" u="none" strike="noStrike" cap="none">
              <a:solidFill>
                <a:schemeClr val="lt1"/>
              </a:solidFill>
              <a:latin typeface="Arial Narrow"/>
              <a:ea typeface="Arial Narrow"/>
              <a:cs typeface="Arial Narrow"/>
              <a:sym typeface="Arial Narrow"/>
            </a:endParaRPr>
          </a:p>
        </p:txBody>
      </p:sp>
      <p:sp>
        <p:nvSpPr>
          <p:cNvPr id="144" name="Google Shape;144;p26"/>
          <p:cNvSpPr txBox="1"/>
          <p:nvPr/>
        </p:nvSpPr>
        <p:spPr>
          <a:xfrm>
            <a:off x="381000" y="742950"/>
            <a:ext cx="8001000" cy="4224300"/>
          </a:xfrm>
          <a:prstGeom prst="rect">
            <a:avLst/>
          </a:prstGeom>
          <a:noFill/>
          <a:ln>
            <a:noFill/>
          </a:ln>
        </p:spPr>
        <p:txBody>
          <a:bodyPr spcFirstLastPara="1" wrap="square" lIns="91425" tIns="45700" rIns="91425" bIns="45700" anchor="t" anchorCtr="0">
            <a:noAutofit/>
          </a:bodyPr>
          <a:lstStyle/>
          <a:p>
            <a:pPr marL="457200" marR="0" lvl="0" indent="-374650" algn="l" rtl="0">
              <a:lnSpc>
                <a:spcPct val="150000"/>
              </a:lnSpc>
              <a:spcBef>
                <a:spcPts val="0"/>
              </a:spcBef>
              <a:spcAft>
                <a:spcPts val="0"/>
              </a:spcAft>
              <a:buClr>
                <a:schemeClr val="dk1"/>
              </a:buClr>
              <a:buSzPts val="2300"/>
              <a:buFont typeface="Arial Narrow"/>
              <a:buAutoNum type="arabicPeriod"/>
            </a:pPr>
            <a:r>
              <a:rPr lang="en" sz="2300" b="1" dirty="0">
                <a:solidFill>
                  <a:schemeClr val="dk1"/>
                </a:solidFill>
                <a:latin typeface="Arial Narrow"/>
                <a:ea typeface="Arial Narrow"/>
                <a:cs typeface="Arial Narrow"/>
                <a:sym typeface="Arial Narrow"/>
              </a:rPr>
              <a:t>Problem Statement</a:t>
            </a:r>
            <a:endParaRPr sz="2300" b="1" dirty="0">
              <a:solidFill>
                <a:schemeClr val="dk1"/>
              </a:solidFill>
              <a:latin typeface="Arial Narrow"/>
              <a:ea typeface="Arial Narrow"/>
              <a:cs typeface="Arial Narrow"/>
              <a:sym typeface="Arial Narrow"/>
            </a:endParaRPr>
          </a:p>
          <a:p>
            <a:pPr marL="457200" marR="0" lvl="0" indent="-374650" algn="l" rtl="0">
              <a:lnSpc>
                <a:spcPct val="150000"/>
              </a:lnSpc>
              <a:spcBef>
                <a:spcPts val="0"/>
              </a:spcBef>
              <a:spcAft>
                <a:spcPts val="0"/>
              </a:spcAft>
              <a:buClr>
                <a:schemeClr val="dk1"/>
              </a:buClr>
              <a:buSzPts val="2300"/>
              <a:buFont typeface="Arial Narrow"/>
              <a:buAutoNum type="arabicPeriod"/>
            </a:pPr>
            <a:r>
              <a:rPr lang="en" sz="2300" b="1" dirty="0">
                <a:solidFill>
                  <a:schemeClr val="dk1"/>
                </a:solidFill>
                <a:latin typeface="Arial Narrow"/>
                <a:ea typeface="Arial Narrow"/>
                <a:cs typeface="Arial Narrow"/>
                <a:sym typeface="Arial Narrow"/>
              </a:rPr>
              <a:t>Objectives</a:t>
            </a:r>
            <a:endParaRPr sz="2300" b="1" dirty="0">
              <a:solidFill>
                <a:schemeClr val="dk1"/>
              </a:solidFill>
              <a:latin typeface="Arial Narrow"/>
              <a:ea typeface="Arial Narrow"/>
              <a:cs typeface="Arial Narrow"/>
              <a:sym typeface="Arial Narrow"/>
            </a:endParaRPr>
          </a:p>
          <a:p>
            <a:pPr marL="457200" marR="0" lvl="0" indent="-374650" algn="l" rtl="0">
              <a:lnSpc>
                <a:spcPct val="150000"/>
              </a:lnSpc>
              <a:spcBef>
                <a:spcPts val="0"/>
              </a:spcBef>
              <a:spcAft>
                <a:spcPts val="0"/>
              </a:spcAft>
              <a:buClr>
                <a:schemeClr val="dk1"/>
              </a:buClr>
              <a:buSzPts val="2300"/>
              <a:buFont typeface="Arial Narrow"/>
              <a:buAutoNum type="arabicPeriod"/>
            </a:pPr>
            <a:r>
              <a:rPr lang="en" sz="2300" b="1" dirty="0">
                <a:solidFill>
                  <a:schemeClr val="dk1"/>
                </a:solidFill>
                <a:latin typeface="Arial Narrow"/>
                <a:ea typeface="Arial Narrow"/>
                <a:cs typeface="Arial Narrow"/>
                <a:sym typeface="Arial Narrow"/>
              </a:rPr>
              <a:t>Methodology</a:t>
            </a:r>
            <a:endParaRPr sz="2300" b="1" dirty="0">
              <a:solidFill>
                <a:schemeClr val="dk1"/>
              </a:solidFill>
              <a:latin typeface="Arial Narrow"/>
              <a:ea typeface="Arial Narrow"/>
              <a:cs typeface="Arial Narrow"/>
              <a:sym typeface="Arial Narrow"/>
            </a:endParaRPr>
          </a:p>
          <a:p>
            <a:pPr marL="457200" marR="0" lvl="0" indent="-374650" algn="l" rtl="0">
              <a:lnSpc>
                <a:spcPct val="150000"/>
              </a:lnSpc>
              <a:spcBef>
                <a:spcPts val="0"/>
              </a:spcBef>
              <a:spcAft>
                <a:spcPts val="0"/>
              </a:spcAft>
              <a:buClr>
                <a:schemeClr val="dk1"/>
              </a:buClr>
              <a:buSzPts val="2300"/>
              <a:buFont typeface="Arial Narrow"/>
              <a:buAutoNum type="arabicPeriod"/>
            </a:pPr>
            <a:r>
              <a:rPr lang="en" sz="2300" b="1" dirty="0">
                <a:solidFill>
                  <a:schemeClr val="dk1"/>
                </a:solidFill>
                <a:latin typeface="Arial Narrow"/>
                <a:ea typeface="Arial Narrow"/>
                <a:cs typeface="Arial Narrow"/>
                <a:sym typeface="Arial Narrow"/>
              </a:rPr>
              <a:t>Software and Hardware Requirements</a:t>
            </a:r>
            <a:endParaRPr sz="2300" b="1" dirty="0">
              <a:solidFill>
                <a:schemeClr val="dk1"/>
              </a:solidFill>
              <a:latin typeface="Arial Narrow"/>
              <a:ea typeface="Arial Narrow"/>
              <a:cs typeface="Arial Narrow"/>
              <a:sym typeface="Arial Narrow"/>
            </a:endParaRPr>
          </a:p>
          <a:p>
            <a:pPr marL="457200" marR="0" lvl="0" indent="-374650" algn="l" rtl="0">
              <a:lnSpc>
                <a:spcPct val="150000"/>
              </a:lnSpc>
              <a:spcBef>
                <a:spcPts val="0"/>
              </a:spcBef>
              <a:spcAft>
                <a:spcPts val="0"/>
              </a:spcAft>
              <a:buClr>
                <a:schemeClr val="dk1"/>
              </a:buClr>
              <a:buSzPts val="2300"/>
              <a:buFont typeface="Arial Narrow"/>
              <a:buAutoNum type="arabicPeriod"/>
            </a:pPr>
            <a:r>
              <a:rPr lang="en" sz="2300" b="1" dirty="0">
                <a:solidFill>
                  <a:schemeClr val="dk1"/>
                </a:solidFill>
                <a:latin typeface="Arial Narrow"/>
                <a:ea typeface="Arial Narrow"/>
                <a:cs typeface="Arial Narrow"/>
                <a:sym typeface="Arial Narrow"/>
              </a:rPr>
              <a:t>Implementation</a:t>
            </a:r>
            <a:endParaRPr sz="2300" b="1" dirty="0">
              <a:solidFill>
                <a:schemeClr val="dk1"/>
              </a:solidFill>
              <a:latin typeface="Arial Narrow"/>
              <a:ea typeface="Arial Narrow"/>
              <a:cs typeface="Arial Narrow"/>
              <a:sym typeface="Arial Narrow"/>
            </a:endParaRPr>
          </a:p>
          <a:p>
            <a:pPr marL="457200" marR="0" lvl="0" indent="-374650" algn="l" rtl="0">
              <a:lnSpc>
                <a:spcPct val="150000"/>
              </a:lnSpc>
              <a:spcBef>
                <a:spcPts val="0"/>
              </a:spcBef>
              <a:spcAft>
                <a:spcPts val="0"/>
              </a:spcAft>
              <a:buClr>
                <a:schemeClr val="dk1"/>
              </a:buClr>
              <a:buSzPts val="2300"/>
              <a:buFont typeface="Arial Narrow"/>
              <a:buAutoNum type="arabicPeriod"/>
            </a:pPr>
            <a:r>
              <a:rPr lang="en" sz="2300" b="1" dirty="0">
                <a:solidFill>
                  <a:schemeClr val="dk1"/>
                </a:solidFill>
                <a:latin typeface="Arial Narrow"/>
                <a:ea typeface="Arial Narrow"/>
                <a:cs typeface="Arial Narrow"/>
                <a:sym typeface="Arial Narrow"/>
              </a:rPr>
              <a:t>Results</a:t>
            </a:r>
            <a:endParaRPr sz="2300" b="1" dirty="0">
              <a:solidFill>
                <a:schemeClr val="dk1"/>
              </a:solidFill>
              <a:latin typeface="Arial Narrow"/>
              <a:ea typeface="Arial Narrow"/>
              <a:cs typeface="Arial Narrow"/>
              <a:sym typeface="Arial Narrow"/>
            </a:endParaRPr>
          </a:p>
          <a:p>
            <a:pPr marL="457200" marR="0" lvl="0" indent="-374650" algn="l" rtl="0">
              <a:lnSpc>
                <a:spcPct val="150000"/>
              </a:lnSpc>
              <a:spcBef>
                <a:spcPts val="0"/>
              </a:spcBef>
              <a:spcAft>
                <a:spcPts val="0"/>
              </a:spcAft>
              <a:buClr>
                <a:schemeClr val="dk1"/>
              </a:buClr>
              <a:buSzPts val="2300"/>
              <a:buFont typeface="Arial Narrow"/>
              <a:buAutoNum type="arabicPeriod"/>
            </a:pPr>
            <a:r>
              <a:rPr lang="en" sz="2300" b="1" dirty="0">
                <a:solidFill>
                  <a:schemeClr val="dk1"/>
                </a:solidFill>
                <a:latin typeface="Arial Narrow"/>
                <a:ea typeface="Arial Narrow"/>
                <a:cs typeface="Arial Narrow"/>
                <a:sym typeface="Arial Narrow"/>
              </a:rPr>
              <a:t>References</a:t>
            </a:r>
            <a:endParaRPr sz="2300" b="1" dirty="0">
              <a:solidFill>
                <a:schemeClr val="dk1"/>
              </a:solidFill>
              <a:latin typeface="Arial Narrow"/>
              <a:ea typeface="Arial Narrow"/>
              <a:cs typeface="Arial Narrow"/>
              <a:sym typeface="Arial Narrow"/>
            </a:endParaRPr>
          </a:p>
          <a:p>
            <a:pPr marL="457200" marR="0" lvl="0" indent="0" algn="l" rtl="0">
              <a:lnSpc>
                <a:spcPct val="150000"/>
              </a:lnSpc>
              <a:spcBef>
                <a:spcPts val="0"/>
              </a:spcBef>
              <a:spcAft>
                <a:spcPts val="0"/>
              </a:spcAft>
              <a:buNone/>
            </a:pPr>
            <a:endParaRPr sz="2300" b="1" dirty="0">
              <a:solidFill>
                <a:schemeClr val="dk1"/>
              </a:solidFill>
              <a:latin typeface="Arial Narrow"/>
              <a:ea typeface="Arial Narrow"/>
              <a:cs typeface="Arial Narrow"/>
              <a:sym typeface="Arial Narrow"/>
            </a:endParaRPr>
          </a:p>
        </p:txBody>
      </p:sp>
      <p:sp>
        <p:nvSpPr>
          <p:cNvPr id="145" name="Google Shape;145;p26"/>
          <p:cNvSpPr txBox="1"/>
          <p:nvPr/>
        </p:nvSpPr>
        <p:spPr>
          <a:xfrm>
            <a:off x="0" y="4914900"/>
            <a:ext cx="9144000" cy="228600"/>
          </a:xfrm>
          <a:prstGeom prst="rect">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i="0" u="none" strike="noStrike" cap="none" dirty="0">
                <a:solidFill>
                  <a:schemeClr val="lt1"/>
                </a:solidFill>
                <a:latin typeface="Arial Narrow"/>
                <a:ea typeface="Arial Narrow"/>
                <a:cs typeface="Arial Narrow"/>
                <a:sym typeface="Arial Narrow"/>
              </a:rPr>
              <a:t> DYPCOE, Akurdi		Project Presentation </a:t>
            </a:r>
            <a:endParaRPr sz="1100" b="1" i="0" u="none" strike="noStrike" cap="none" dirty="0">
              <a:solidFill>
                <a:schemeClr val="lt1"/>
              </a:solidFill>
              <a:latin typeface="Arial Narrow"/>
              <a:ea typeface="Arial Narrow"/>
              <a:cs typeface="Arial Narrow"/>
              <a:sym typeface="Arial Narrow"/>
            </a:endParaRPr>
          </a:p>
        </p:txBody>
      </p:sp>
      <p:sp>
        <p:nvSpPr>
          <p:cNvPr id="146" name="Google Shape;146;p26"/>
          <p:cNvSpPr txBox="1"/>
          <p:nvPr/>
        </p:nvSpPr>
        <p:spPr>
          <a:xfrm>
            <a:off x="0" y="4914900"/>
            <a:ext cx="1371600" cy="228600"/>
          </a:xfrm>
          <a:prstGeom prst="rect">
            <a:avLst/>
          </a:prstGeom>
          <a:no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1100"/>
              <a:buFont typeface="Arial Narrow"/>
              <a:buNone/>
            </a:pPr>
            <a:r>
              <a:rPr lang="en" sz="1100" b="1" i="0" u="none" strike="noStrike" cap="none" dirty="0">
                <a:solidFill>
                  <a:schemeClr val="lt1"/>
                </a:solidFill>
                <a:latin typeface="Arial Narrow"/>
                <a:ea typeface="Arial Narrow"/>
                <a:cs typeface="Arial Narrow"/>
                <a:sym typeface="Arial Narrow"/>
              </a:rPr>
              <a:t>12 June 2023</a:t>
            </a:r>
            <a:endParaRPr sz="1100" b="1" i="0" u="none" strike="noStrike" cap="none" dirty="0">
              <a:solidFill>
                <a:schemeClr val="lt1"/>
              </a:solidFill>
              <a:latin typeface="Arial Narrow"/>
              <a:ea typeface="Arial Narrow"/>
              <a:cs typeface="Arial Narrow"/>
              <a:sym typeface="Arial Narr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p:nvPr/>
        </p:nvSpPr>
        <p:spPr>
          <a:xfrm>
            <a:off x="0" y="4914900"/>
            <a:ext cx="9144000" cy="228600"/>
          </a:xfrm>
          <a:prstGeom prst="rect">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i="0" u="none" strike="noStrike" cap="none" dirty="0">
                <a:solidFill>
                  <a:schemeClr val="lt1"/>
                </a:solidFill>
                <a:latin typeface="Arial Narrow"/>
                <a:ea typeface="Arial Narrow"/>
                <a:cs typeface="Arial Narrow"/>
                <a:sym typeface="Arial Narrow"/>
              </a:rPr>
              <a:t>Project Presentation </a:t>
            </a:r>
            <a:endParaRPr sz="1100" b="1" i="0" u="none" strike="noStrike" cap="none" dirty="0">
              <a:solidFill>
                <a:schemeClr val="lt1"/>
              </a:solidFill>
              <a:latin typeface="Arial Narrow"/>
              <a:ea typeface="Arial Narrow"/>
              <a:cs typeface="Arial Narrow"/>
              <a:sym typeface="Arial Narrow"/>
            </a:endParaRPr>
          </a:p>
        </p:txBody>
      </p:sp>
      <p:sp>
        <p:nvSpPr>
          <p:cNvPr id="152" name="Google Shape;152;p27"/>
          <p:cNvSpPr txBox="1">
            <a:spLocks noGrp="1"/>
          </p:cNvSpPr>
          <p:nvPr>
            <p:ph type="ctrTitle"/>
          </p:nvPr>
        </p:nvSpPr>
        <p:spPr>
          <a:xfrm>
            <a:off x="0" y="0"/>
            <a:ext cx="9144000" cy="628650"/>
          </a:xfrm>
          <a:prstGeom prst="rect">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1198562" algn="just" rtl="0">
              <a:spcBef>
                <a:spcPts val="0"/>
              </a:spcBef>
              <a:spcAft>
                <a:spcPts val="0"/>
              </a:spcAft>
              <a:buClr>
                <a:schemeClr val="lt1"/>
              </a:buClr>
              <a:buSzPts val="4400"/>
              <a:buFont typeface="Arial Narrow"/>
              <a:buNone/>
            </a:pPr>
            <a:endParaRPr b="1" dirty="0">
              <a:solidFill>
                <a:schemeClr val="lt1"/>
              </a:solidFill>
              <a:latin typeface="Arial Narrow"/>
              <a:ea typeface="Arial Narrow"/>
              <a:cs typeface="Arial Narrow"/>
              <a:sym typeface="Arial Narrow"/>
            </a:endParaRPr>
          </a:p>
          <a:p>
            <a:pPr marL="0" lvl="0" indent="0" algn="l" rtl="0">
              <a:spcBef>
                <a:spcPts val="0"/>
              </a:spcBef>
              <a:spcAft>
                <a:spcPts val="0"/>
              </a:spcAft>
              <a:buClr>
                <a:schemeClr val="lt1"/>
              </a:buClr>
              <a:buSzPts val="4400"/>
              <a:buFont typeface="Arial Narrow"/>
              <a:buNone/>
            </a:pPr>
            <a:r>
              <a:rPr lang="en" sz="4300" b="1" dirty="0">
                <a:solidFill>
                  <a:schemeClr val="lt1"/>
                </a:solidFill>
                <a:latin typeface="Arial Narrow"/>
                <a:ea typeface="Arial Narrow"/>
                <a:cs typeface="Arial Narrow"/>
                <a:sym typeface="Arial Narrow"/>
              </a:rPr>
              <a:t>1.Problem Statement</a:t>
            </a:r>
            <a:endParaRPr sz="4300" b="1" dirty="0">
              <a:solidFill>
                <a:schemeClr val="lt1"/>
              </a:solidFill>
              <a:latin typeface="Arial Narrow"/>
              <a:ea typeface="Arial Narrow"/>
              <a:cs typeface="Arial Narrow"/>
              <a:sym typeface="Arial Narrow"/>
            </a:endParaRPr>
          </a:p>
          <a:p>
            <a:pPr marL="0" lvl="0" indent="1198563" algn="just" rtl="0">
              <a:spcBef>
                <a:spcPts val="0"/>
              </a:spcBef>
              <a:spcAft>
                <a:spcPts val="0"/>
              </a:spcAft>
              <a:buClr>
                <a:schemeClr val="lt1"/>
              </a:buClr>
              <a:buSzPts val="4400"/>
              <a:buFont typeface="Arial Narrow"/>
              <a:buNone/>
            </a:pPr>
            <a:endParaRPr b="1" dirty="0">
              <a:solidFill>
                <a:schemeClr val="lt1"/>
              </a:solidFill>
              <a:latin typeface="Arial Narrow"/>
              <a:ea typeface="Arial Narrow"/>
              <a:cs typeface="Arial Narrow"/>
              <a:sym typeface="Arial Narrow"/>
            </a:endParaRPr>
          </a:p>
        </p:txBody>
      </p:sp>
      <p:sp>
        <p:nvSpPr>
          <p:cNvPr id="153" name="Google Shape;153;p27"/>
          <p:cNvSpPr txBox="1">
            <a:spLocks noGrp="1"/>
          </p:cNvSpPr>
          <p:nvPr>
            <p:ph type="dt" idx="10"/>
          </p:nvPr>
        </p:nvSpPr>
        <p:spPr>
          <a:xfrm>
            <a:off x="0" y="4914900"/>
            <a:ext cx="1371600" cy="228600"/>
          </a:xfrm>
          <a:prstGeom prst="rect">
            <a:avLst/>
          </a:prstGeom>
          <a:no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ctr" rtl="0">
              <a:lnSpc>
                <a:spcPct val="80000"/>
              </a:lnSpc>
              <a:spcBef>
                <a:spcPts val="0"/>
              </a:spcBef>
              <a:spcAft>
                <a:spcPts val="0"/>
              </a:spcAft>
              <a:buNone/>
            </a:pPr>
            <a:r>
              <a:rPr lang="en" sz="1100" b="1" dirty="0">
                <a:solidFill>
                  <a:schemeClr val="lt1"/>
                </a:solidFill>
                <a:latin typeface="Arial Narrow"/>
                <a:ea typeface="Arial Narrow"/>
                <a:cs typeface="Arial Narrow"/>
                <a:sym typeface="Arial Narrow"/>
              </a:rPr>
              <a:t>12 June 2023</a:t>
            </a:r>
            <a:endParaRPr sz="1100" b="1" dirty="0">
              <a:solidFill>
                <a:schemeClr val="lt1"/>
              </a:solidFill>
              <a:latin typeface="Arial Narrow"/>
              <a:ea typeface="Arial Narrow"/>
              <a:cs typeface="Arial Narrow"/>
              <a:sym typeface="Arial Narrow"/>
            </a:endParaRPr>
          </a:p>
        </p:txBody>
      </p:sp>
      <p:sp>
        <p:nvSpPr>
          <p:cNvPr id="154" name="Google Shape;154;p27"/>
          <p:cNvSpPr txBox="1"/>
          <p:nvPr/>
        </p:nvSpPr>
        <p:spPr>
          <a:xfrm>
            <a:off x="8686800" y="4914900"/>
            <a:ext cx="457200" cy="2286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1200"/>
              <a:buFont typeface="Arial Narrow"/>
              <a:buNone/>
            </a:pPr>
            <a:fld id="{00000000-1234-1234-1234-123412341234}" type="slidenum">
              <a:rPr lang="en" sz="1200" b="1" i="0" u="none" strike="noStrike" cap="none">
                <a:solidFill>
                  <a:schemeClr val="lt1"/>
                </a:solidFill>
                <a:latin typeface="Arial Narrow"/>
                <a:ea typeface="Arial Narrow"/>
                <a:cs typeface="Arial Narrow"/>
                <a:sym typeface="Arial Narrow"/>
              </a:rPr>
              <a:t>3</a:t>
            </a:fld>
            <a:endParaRPr sz="1200" b="1" i="0" u="none" strike="noStrike" cap="none">
              <a:solidFill>
                <a:schemeClr val="lt1"/>
              </a:solidFill>
              <a:latin typeface="Arial Narrow"/>
              <a:ea typeface="Arial Narrow"/>
              <a:cs typeface="Arial Narrow"/>
              <a:sym typeface="Arial Narrow"/>
            </a:endParaRPr>
          </a:p>
        </p:txBody>
      </p:sp>
      <p:sp>
        <p:nvSpPr>
          <p:cNvPr id="155" name="Google Shape;155;p27"/>
          <p:cNvSpPr txBox="1"/>
          <p:nvPr/>
        </p:nvSpPr>
        <p:spPr>
          <a:xfrm>
            <a:off x="265472" y="846359"/>
            <a:ext cx="8306099" cy="3978402"/>
          </a:xfrm>
          <a:prstGeom prst="rect">
            <a:avLst/>
          </a:prstGeom>
          <a:noFill/>
          <a:ln>
            <a:noFill/>
          </a:ln>
        </p:spPr>
        <p:txBody>
          <a:bodyPr spcFirstLastPara="1" wrap="square" lIns="91425" tIns="45700" rIns="91425" bIns="45700" anchor="t" anchorCtr="0">
            <a:noAutofit/>
          </a:bodyPr>
          <a:lstStyle/>
          <a:p>
            <a:r>
              <a:rPr lang="en-US" dirty="0"/>
              <a:t>There are more than 400 engineering colleges in Maharashtra, for which admission is governed by DTE (Directorate of Technical Education).</a:t>
            </a:r>
          </a:p>
          <a:p>
            <a:endParaRPr lang="en-IN" dirty="0"/>
          </a:p>
          <a:p>
            <a:r>
              <a:rPr lang="en-US" dirty="0"/>
              <a:t>It's very difficult for the students to and out suitable colleges for them based on their MHCET Score, MHCET Rank, Category, etc. Various colleges provide degree in engineering in various branches (IT, Computer, Mechanical, etc.)</a:t>
            </a:r>
          </a:p>
          <a:p>
            <a:endParaRPr lang="en-US" dirty="0"/>
          </a:p>
          <a:p>
            <a:r>
              <a:rPr lang="en-US" dirty="0"/>
              <a:t>It is very tedious job for a student to understand about the suitable colleges which provides preferred branch and to analyses it's last three years cut offs in order to predict whether that he can get one of those colleges in CAP. </a:t>
            </a:r>
          </a:p>
          <a:p>
            <a:r>
              <a:rPr lang="en-US" dirty="0"/>
              <a:t>Most of the students make mistakes in their preference list due to lack of knowledge, improper and incorrect analysis of colleges.</a:t>
            </a:r>
          </a:p>
          <a:p>
            <a:endParaRPr lang="en-US" dirty="0"/>
          </a:p>
          <a:p>
            <a:r>
              <a:rPr lang="en-US" dirty="0"/>
              <a:t>Hence those students regret after what they get the college after allotment. Our project will solve the issue of the student community by using a technology. </a:t>
            </a:r>
          </a:p>
          <a:p>
            <a:endParaRPr lang="en-US" dirty="0"/>
          </a:p>
          <a:p>
            <a:r>
              <a:rPr lang="en-US" dirty="0"/>
              <a:t>We are designing a web application  </a:t>
            </a:r>
            <a:r>
              <a:rPr lang="en-US" b="1" dirty="0"/>
              <a:t>College Predictor </a:t>
            </a:r>
            <a:r>
              <a:rPr lang="en-US" dirty="0"/>
              <a:t>for predicting the college through an algorithm for students who aspires for taking admission in engineering through CAP</a:t>
            </a:r>
            <a:endParaRPr lang="en-IN" dirty="0"/>
          </a:p>
          <a:p>
            <a:pPr marL="342900" indent="-342900">
              <a:buFont typeface="Arial" panose="020B0604020202020204" pitchFamily="34" charset="0"/>
              <a:buChar char="•"/>
            </a:pP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p:nvPr/>
        </p:nvSpPr>
        <p:spPr>
          <a:xfrm>
            <a:off x="0" y="4914900"/>
            <a:ext cx="9144000" cy="228600"/>
          </a:xfrm>
          <a:prstGeom prst="rect">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i="0" u="none" strike="noStrike" cap="none" dirty="0">
                <a:solidFill>
                  <a:schemeClr val="lt1"/>
                </a:solidFill>
                <a:latin typeface="Arial Narrow"/>
                <a:ea typeface="Arial Narrow"/>
                <a:cs typeface="Arial Narrow"/>
                <a:sym typeface="Arial Narrow"/>
              </a:rPr>
              <a:t>Project Presentation </a:t>
            </a:r>
            <a:endParaRPr sz="1100" b="1" i="0" u="none" strike="noStrike" cap="none" dirty="0">
              <a:solidFill>
                <a:schemeClr val="lt1"/>
              </a:solidFill>
              <a:latin typeface="Arial Narrow"/>
              <a:ea typeface="Arial Narrow"/>
              <a:cs typeface="Arial Narrow"/>
              <a:sym typeface="Arial Narrow"/>
            </a:endParaRPr>
          </a:p>
        </p:txBody>
      </p:sp>
      <p:sp>
        <p:nvSpPr>
          <p:cNvPr id="161" name="Google Shape;161;p28"/>
          <p:cNvSpPr txBox="1">
            <a:spLocks noGrp="1"/>
          </p:cNvSpPr>
          <p:nvPr>
            <p:ph type="ctrTitle"/>
          </p:nvPr>
        </p:nvSpPr>
        <p:spPr>
          <a:xfrm>
            <a:off x="0" y="0"/>
            <a:ext cx="9144000" cy="628650"/>
          </a:xfrm>
          <a:prstGeom prst="rect">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Arial Narrow"/>
              <a:buNone/>
            </a:pPr>
            <a:r>
              <a:rPr lang="en" sz="4200" b="1" dirty="0">
                <a:solidFill>
                  <a:schemeClr val="lt1"/>
                </a:solidFill>
                <a:latin typeface="Arial Narrow"/>
                <a:ea typeface="Arial Narrow"/>
                <a:cs typeface="Arial Narrow"/>
                <a:sym typeface="Arial Narrow"/>
              </a:rPr>
              <a:t>2. Objectives</a:t>
            </a:r>
            <a:endParaRPr sz="2520" b="1" dirty="0">
              <a:latin typeface="Arial Narrow"/>
              <a:ea typeface="Arial Narrow"/>
              <a:cs typeface="Arial Narrow"/>
              <a:sym typeface="Arial Narrow"/>
            </a:endParaRPr>
          </a:p>
        </p:txBody>
      </p:sp>
      <p:sp>
        <p:nvSpPr>
          <p:cNvPr id="162" name="Google Shape;162;p28"/>
          <p:cNvSpPr txBox="1">
            <a:spLocks noGrp="1"/>
          </p:cNvSpPr>
          <p:nvPr>
            <p:ph type="dt" idx="10"/>
          </p:nvPr>
        </p:nvSpPr>
        <p:spPr>
          <a:xfrm>
            <a:off x="0" y="4914900"/>
            <a:ext cx="1371600" cy="228600"/>
          </a:xfrm>
          <a:prstGeom prst="rect">
            <a:avLst/>
          </a:prstGeom>
          <a:no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ctr" rtl="0">
              <a:lnSpc>
                <a:spcPct val="80000"/>
              </a:lnSpc>
              <a:spcBef>
                <a:spcPts val="0"/>
              </a:spcBef>
              <a:spcAft>
                <a:spcPts val="0"/>
              </a:spcAft>
              <a:buNone/>
            </a:pPr>
            <a:r>
              <a:rPr lang="en" sz="1100" b="1" dirty="0">
                <a:solidFill>
                  <a:schemeClr val="lt1"/>
                </a:solidFill>
                <a:latin typeface="Arial Narrow"/>
                <a:ea typeface="Arial Narrow"/>
                <a:cs typeface="Arial Narrow"/>
                <a:sym typeface="Arial Narrow"/>
              </a:rPr>
              <a:t>12 June 2023</a:t>
            </a:r>
            <a:endParaRPr sz="1100" b="1" dirty="0">
              <a:solidFill>
                <a:schemeClr val="lt1"/>
              </a:solidFill>
              <a:latin typeface="Arial Narrow"/>
              <a:ea typeface="Arial Narrow"/>
              <a:cs typeface="Arial Narrow"/>
              <a:sym typeface="Arial Narrow"/>
            </a:endParaRPr>
          </a:p>
        </p:txBody>
      </p:sp>
      <p:sp>
        <p:nvSpPr>
          <p:cNvPr id="163" name="Google Shape;163;p28"/>
          <p:cNvSpPr txBox="1"/>
          <p:nvPr/>
        </p:nvSpPr>
        <p:spPr>
          <a:xfrm>
            <a:off x="8686800" y="4914900"/>
            <a:ext cx="457200" cy="2286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1200"/>
              <a:buFont typeface="Arial Narrow"/>
              <a:buNone/>
            </a:pPr>
            <a:fld id="{00000000-1234-1234-1234-123412341234}" type="slidenum">
              <a:rPr lang="en" sz="1200" b="1" i="0" u="none" strike="noStrike" cap="none">
                <a:solidFill>
                  <a:schemeClr val="lt1"/>
                </a:solidFill>
                <a:latin typeface="Arial Narrow"/>
                <a:ea typeface="Arial Narrow"/>
                <a:cs typeface="Arial Narrow"/>
                <a:sym typeface="Arial Narrow"/>
              </a:rPr>
              <a:t>4</a:t>
            </a:fld>
            <a:endParaRPr sz="1200" b="1" i="0" u="none" strike="noStrike" cap="none">
              <a:solidFill>
                <a:schemeClr val="lt1"/>
              </a:solidFill>
              <a:latin typeface="Arial Narrow"/>
              <a:ea typeface="Arial Narrow"/>
              <a:cs typeface="Arial Narrow"/>
              <a:sym typeface="Arial Narrow"/>
            </a:endParaRPr>
          </a:p>
        </p:txBody>
      </p:sp>
      <p:sp>
        <p:nvSpPr>
          <p:cNvPr id="164" name="Google Shape;164;p28"/>
          <p:cNvSpPr txBox="1"/>
          <p:nvPr/>
        </p:nvSpPr>
        <p:spPr>
          <a:xfrm>
            <a:off x="533400" y="971550"/>
            <a:ext cx="8001000" cy="3622752"/>
          </a:xfrm>
          <a:prstGeom prst="rect">
            <a:avLst/>
          </a:prstGeom>
          <a:noFill/>
          <a:ln>
            <a:noFill/>
          </a:ln>
        </p:spPr>
        <p:txBody>
          <a:bodyPr spcFirstLastPara="1" wrap="square" lIns="91425" tIns="45700" rIns="91425" bIns="45700" anchor="t" anchorCtr="0">
            <a:noAutofit/>
          </a:bodyPr>
          <a:lstStyle/>
          <a:p>
            <a:r>
              <a:rPr lang="en-US" sz="1600" b="1" dirty="0"/>
              <a:t>Primary Goal :</a:t>
            </a:r>
          </a:p>
          <a:p>
            <a:endParaRPr lang="en-US" sz="1600" b="1" dirty="0"/>
          </a:p>
          <a:p>
            <a:pPr marL="285750" indent="-285750">
              <a:buFont typeface="Wingdings" panose="05000000000000000000" pitchFamily="2" charset="2"/>
              <a:buChar char="§"/>
            </a:pPr>
            <a:r>
              <a:rPr lang="en-US" sz="1600" dirty="0"/>
              <a:t>To develop a website which predicts the best colleges based on respective marks/percentiles and guide the student throughout the admission process in Maharashtra(MHT – CET)</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To bring ease in admission process for students.</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a:p>
            <a:pPr marL="457200" marR="0" lvl="0" algn="l" rtl="0">
              <a:spcBef>
                <a:spcPts val="0"/>
              </a:spcBef>
              <a:spcAft>
                <a:spcPts val="0"/>
              </a:spcAft>
            </a:pPr>
            <a:endParaRPr sz="2400" b="1" dirty="0">
              <a:solidFill>
                <a:schemeClr val="dk1"/>
              </a:solidFill>
              <a:latin typeface="Arial Narrow"/>
              <a:ea typeface="Arial Narrow"/>
              <a:cs typeface="Arial Narrow"/>
              <a:sym typeface="Arial Narrow"/>
            </a:endParaRPr>
          </a:p>
          <a:p>
            <a:pPr marL="0" marR="0" lvl="0" indent="0" algn="l" rtl="0">
              <a:spcBef>
                <a:spcPts val="0"/>
              </a:spcBef>
              <a:spcAft>
                <a:spcPts val="0"/>
              </a:spcAft>
              <a:buNone/>
            </a:pPr>
            <a:endParaRPr sz="2400" b="1" dirty="0">
              <a:solidFill>
                <a:schemeClr val="dk1"/>
              </a:solidFill>
              <a:latin typeface="Arial Narrow"/>
              <a:ea typeface="Arial Narrow"/>
              <a:cs typeface="Arial Narrow"/>
              <a:sym typeface="Arial Narro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p:nvPr/>
        </p:nvSpPr>
        <p:spPr>
          <a:xfrm>
            <a:off x="0" y="4914900"/>
            <a:ext cx="9144000" cy="228600"/>
          </a:xfrm>
          <a:prstGeom prst="rect">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dirty="0">
                <a:solidFill>
                  <a:schemeClr val="lt1"/>
                </a:solidFill>
                <a:latin typeface="Arial Narrow"/>
                <a:ea typeface="Arial Narrow"/>
                <a:cs typeface="Arial Narrow"/>
                <a:sym typeface="Arial Narrow"/>
              </a:rPr>
              <a:t>Project Presentation </a:t>
            </a:r>
            <a:endParaRPr sz="1100" b="1" dirty="0">
              <a:solidFill>
                <a:schemeClr val="lt1"/>
              </a:solidFill>
              <a:latin typeface="Arial Narrow"/>
              <a:ea typeface="Arial Narrow"/>
              <a:cs typeface="Arial Narrow"/>
              <a:sym typeface="Arial Narrow"/>
            </a:endParaRPr>
          </a:p>
        </p:txBody>
      </p:sp>
      <p:sp>
        <p:nvSpPr>
          <p:cNvPr id="170" name="Google Shape;170;p29"/>
          <p:cNvSpPr txBox="1">
            <a:spLocks noGrp="1"/>
          </p:cNvSpPr>
          <p:nvPr>
            <p:ph type="ctrTitle"/>
          </p:nvPr>
        </p:nvSpPr>
        <p:spPr>
          <a:xfrm>
            <a:off x="0" y="0"/>
            <a:ext cx="9144000" cy="628650"/>
          </a:xfrm>
          <a:prstGeom prst="rect">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520"/>
              <a:buFont typeface="Arial Narrow"/>
              <a:buNone/>
            </a:pPr>
            <a:r>
              <a:rPr lang="en" sz="3600" b="1" dirty="0">
                <a:solidFill>
                  <a:schemeClr val="lt1"/>
                </a:solidFill>
                <a:latin typeface="Arial Narrow"/>
                <a:ea typeface="Arial Narrow"/>
                <a:cs typeface="Arial Narrow"/>
                <a:sym typeface="Arial Narrow"/>
              </a:rPr>
              <a:t>3.1 Methodology</a:t>
            </a:r>
            <a:endParaRPr sz="3600" b="1" dirty="0">
              <a:latin typeface="Arial Narrow"/>
              <a:ea typeface="Arial Narrow"/>
              <a:cs typeface="Arial Narrow"/>
              <a:sym typeface="Arial Narrow"/>
            </a:endParaRPr>
          </a:p>
        </p:txBody>
      </p:sp>
      <p:sp>
        <p:nvSpPr>
          <p:cNvPr id="171" name="Google Shape;171;p29"/>
          <p:cNvSpPr txBox="1">
            <a:spLocks noGrp="1"/>
          </p:cNvSpPr>
          <p:nvPr>
            <p:ph type="dt" idx="10"/>
          </p:nvPr>
        </p:nvSpPr>
        <p:spPr>
          <a:xfrm>
            <a:off x="0" y="4914900"/>
            <a:ext cx="1371600" cy="228600"/>
          </a:xfrm>
          <a:prstGeom prst="rect">
            <a:avLst/>
          </a:prstGeom>
          <a:no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ctr" rtl="0">
              <a:lnSpc>
                <a:spcPct val="80000"/>
              </a:lnSpc>
              <a:spcBef>
                <a:spcPts val="0"/>
              </a:spcBef>
              <a:spcAft>
                <a:spcPts val="0"/>
              </a:spcAft>
              <a:buNone/>
            </a:pPr>
            <a:r>
              <a:rPr lang="en" sz="1100" b="1" dirty="0">
                <a:solidFill>
                  <a:schemeClr val="lt1"/>
                </a:solidFill>
                <a:latin typeface="Arial Narrow"/>
                <a:ea typeface="Arial Narrow"/>
                <a:cs typeface="Arial Narrow"/>
                <a:sym typeface="Arial Narrow"/>
              </a:rPr>
              <a:t>12 June 2023</a:t>
            </a:r>
            <a:endParaRPr sz="1100" b="1" dirty="0">
              <a:solidFill>
                <a:schemeClr val="lt1"/>
              </a:solidFill>
              <a:latin typeface="Arial Narrow"/>
              <a:ea typeface="Arial Narrow"/>
              <a:cs typeface="Arial Narrow"/>
              <a:sym typeface="Arial Narrow"/>
            </a:endParaRPr>
          </a:p>
        </p:txBody>
      </p:sp>
      <p:sp>
        <p:nvSpPr>
          <p:cNvPr id="172" name="Google Shape;172;p29"/>
          <p:cNvSpPr txBox="1"/>
          <p:nvPr/>
        </p:nvSpPr>
        <p:spPr>
          <a:xfrm>
            <a:off x="8686800" y="4914900"/>
            <a:ext cx="457200" cy="2286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1200"/>
              <a:buFont typeface="Arial Narrow"/>
              <a:buNone/>
            </a:pPr>
            <a:fld id="{00000000-1234-1234-1234-123412341234}" type="slidenum">
              <a:rPr lang="en" sz="1200" b="1" i="0" u="none" strike="noStrike" cap="none">
                <a:solidFill>
                  <a:schemeClr val="lt1"/>
                </a:solidFill>
                <a:latin typeface="Arial Narrow"/>
                <a:ea typeface="Arial Narrow"/>
                <a:cs typeface="Arial Narrow"/>
                <a:sym typeface="Arial Narrow"/>
              </a:rPr>
              <a:t>5</a:t>
            </a:fld>
            <a:endParaRPr sz="1200" b="1" i="0" u="none" strike="noStrike" cap="none">
              <a:solidFill>
                <a:schemeClr val="lt1"/>
              </a:solidFill>
              <a:latin typeface="Arial Narrow"/>
              <a:ea typeface="Arial Narrow"/>
              <a:cs typeface="Arial Narrow"/>
              <a:sym typeface="Arial Narrow"/>
            </a:endParaRPr>
          </a:p>
        </p:txBody>
      </p:sp>
      <p:sp>
        <p:nvSpPr>
          <p:cNvPr id="173" name="Google Shape;173;p29"/>
          <p:cNvSpPr txBox="1"/>
          <p:nvPr/>
        </p:nvSpPr>
        <p:spPr>
          <a:xfrm>
            <a:off x="453483" y="811251"/>
            <a:ext cx="8001000" cy="3975062"/>
          </a:xfrm>
          <a:prstGeom prst="rect">
            <a:avLst/>
          </a:prstGeom>
          <a:noFill/>
          <a:ln>
            <a:noFill/>
          </a:ln>
        </p:spPr>
        <p:txBody>
          <a:bodyPr spcFirstLastPara="1" wrap="square" lIns="91425" tIns="45700" rIns="91425" bIns="45700" anchor="t" anchorCtr="0">
            <a:noAutofit/>
          </a:bodyPr>
          <a:lstStyle/>
          <a:p>
            <a:pPr marL="285750" lvl="0" indent="-285750" algn="l">
              <a:buFont typeface="Arial" panose="020B0604020202020204" pitchFamily="34" charset="0"/>
              <a:buChar char="•"/>
            </a:pPr>
            <a:endParaRPr lang="en-US" dirty="0">
              <a:latin typeface="+mj-lt"/>
              <a:cs typeface="Times New Roman" panose="02020603050405020304" pitchFamily="18" charset="0"/>
              <a:sym typeface="Arial Narrow"/>
            </a:endParaRPr>
          </a:p>
          <a:p>
            <a:pPr marL="285750" lvl="0" indent="-285750" algn="l">
              <a:buFont typeface="Arial" panose="020B0604020202020204" pitchFamily="34" charset="0"/>
              <a:buChar char="•"/>
            </a:pPr>
            <a:r>
              <a:rPr lang="en-US" dirty="0">
                <a:latin typeface="+mj-lt"/>
                <a:cs typeface="Times New Roman" panose="02020603050405020304" pitchFamily="18" charset="0"/>
                <a:sym typeface="Arial Narrow"/>
              </a:rPr>
              <a:t>HTML (Hypertext Markup Language):	</a:t>
            </a:r>
          </a:p>
          <a:p>
            <a:pPr lvl="2" algn="just"/>
            <a:r>
              <a:rPr lang="en-US" dirty="0">
                <a:latin typeface="+mj-lt"/>
                <a:cs typeface="Times New Roman" panose="02020603050405020304" pitchFamily="18" charset="0"/>
                <a:sym typeface="Arial Narrow"/>
              </a:rPr>
              <a:t>      	</a:t>
            </a:r>
            <a:r>
              <a:rPr lang="en-US" dirty="0"/>
              <a:t>The Hypertext Markup Language or HTML is the standard markup language for 	documents designed to be displayed in a web browser.HTML elements are the building 	blocks of HTML page. </a:t>
            </a:r>
          </a:p>
          <a:p>
            <a:pPr lvl="2" algn="just"/>
            <a:r>
              <a:rPr lang="en-US" dirty="0"/>
              <a:t>	Web browsers receive HTML documents from a web server or from local storage 	and render the documents into multimedia web pages. </a:t>
            </a:r>
          </a:p>
          <a:p>
            <a:pPr lvl="2" algn="just"/>
            <a:r>
              <a:rPr lang="en-US" dirty="0"/>
              <a:t>	HTML describes the structure of a web page semantically and originally included cues 	for its appearance.</a:t>
            </a:r>
          </a:p>
          <a:p>
            <a:pPr marL="285750" lvl="2" indent="-285750" algn="just">
              <a:buFont typeface="Arial" panose="020B0604020202020204" pitchFamily="34" charset="0"/>
              <a:buChar char="•"/>
            </a:pPr>
            <a:endParaRPr lang="en-IN" dirty="0">
              <a:latin typeface="+mj-lt"/>
              <a:cs typeface="Times New Roman" panose="02020603050405020304" pitchFamily="18" charset="0"/>
            </a:endParaRPr>
          </a:p>
          <a:p>
            <a:pPr marL="285750" lvl="2" indent="-285750">
              <a:buFont typeface="Arial" panose="020B0604020202020204" pitchFamily="34" charset="0"/>
              <a:buChar char="•"/>
            </a:pPr>
            <a:r>
              <a:rPr lang="en-IN" dirty="0">
                <a:latin typeface="+mj-lt"/>
                <a:cs typeface="Times New Roman" panose="02020603050405020304" pitchFamily="18" charset="0"/>
              </a:rPr>
              <a:t>CSS (Cascading Style Sheets):</a:t>
            </a:r>
          </a:p>
          <a:p>
            <a:pPr lvl="2"/>
            <a:r>
              <a:rPr lang="en-IN" dirty="0">
                <a:sym typeface="Arial Narrow"/>
              </a:rPr>
              <a:t>	</a:t>
            </a:r>
            <a:r>
              <a:rPr lang="en-US" dirty="0"/>
              <a:t>Cascading Style Sheets (CSS) is a style sheet language used for describing 	the presentation of a document written in a markup language such as HTML</a:t>
            </a:r>
            <a:r>
              <a:rPr lang="en-IN" dirty="0"/>
              <a:t>.</a:t>
            </a:r>
            <a:r>
              <a:rPr lang="en-US" dirty="0"/>
              <a:t> CSS is a 	cornerstone technology of the World Wide Web, alongside HTML and JavaScript. </a:t>
            </a:r>
          </a:p>
          <a:p>
            <a:pPr lvl="2"/>
            <a:r>
              <a:rPr lang="en-US" dirty="0"/>
              <a:t>	CSS is designed to enable the separation of content and presentation, 	including layout, colors, and fonts. CSS has a simple syntax and uses a number of 	English keywords to specify the names of various style properties.</a:t>
            </a:r>
            <a:endParaRPr lang="en-US" dirty="0">
              <a:sym typeface="Arial Narrow"/>
            </a:endParaRPr>
          </a:p>
          <a:p>
            <a:pPr lvl="2"/>
            <a:endParaRPr dirty="0">
              <a:sym typeface="Arial Narrow"/>
            </a:endParaRPr>
          </a:p>
        </p:txBody>
      </p:sp>
      <p:sp>
        <p:nvSpPr>
          <p:cNvPr id="55" name="TextBox 54">
            <a:extLst>
              <a:ext uri="{FF2B5EF4-FFF2-40B4-BE49-F238E27FC236}">
                <a16:creationId xmlns:a16="http://schemas.microsoft.com/office/drawing/2014/main" id="{F637CDCB-E8FD-620D-DD85-8D0ABCB508C8}"/>
              </a:ext>
            </a:extLst>
          </p:cNvPr>
          <p:cNvSpPr txBox="1"/>
          <p:nvPr/>
        </p:nvSpPr>
        <p:spPr>
          <a:xfrm>
            <a:off x="453483" y="618370"/>
            <a:ext cx="3077736" cy="369332"/>
          </a:xfrm>
          <a:prstGeom prst="rect">
            <a:avLst/>
          </a:prstGeom>
          <a:noFill/>
        </p:spPr>
        <p:txBody>
          <a:bodyPr wrap="square" rtlCol="0">
            <a:spAutoFit/>
          </a:bodyPr>
          <a:lstStyle/>
          <a:p>
            <a:r>
              <a:rPr lang="en-US" sz="1800" b="1" dirty="0">
                <a:latin typeface="Times New Roman" panose="02020603050405020304" pitchFamily="18" charset="0"/>
                <a:ea typeface="Times New Roman" panose="02020603050405020304" pitchFamily="18" charset="0"/>
              </a:rPr>
              <a:t>1</a:t>
            </a:r>
            <a:r>
              <a:rPr lang="en-US" sz="1800" b="1" dirty="0">
                <a:solidFill>
                  <a:srgbClr val="000000"/>
                </a:solidFill>
                <a:effectLst/>
                <a:latin typeface="Times New Roman" panose="02020603050405020304" pitchFamily="18" charset="0"/>
                <a:ea typeface="Times New Roman" panose="02020603050405020304" pitchFamily="18" charset="0"/>
              </a:rPr>
              <a:t>.Frontend:</a:t>
            </a:r>
            <a:endParaRPr lang="en-IN" b="1" dirty="0"/>
          </a:p>
        </p:txBody>
      </p:sp>
    </p:spTree>
    <p:extLst>
      <p:ext uri="{BB962C8B-B14F-4D97-AF65-F5344CB8AC3E}">
        <p14:creationId xmlns:p14="http://schemas.microsoft.com/office/powerpoint/2010/main" val="1472690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p:nvPr/>
        </p:nvSpPr>
        <p:spPr>
          <a:xfrm>
            <a:off x="0" y="4914900"/>
            <a:ext cx="9144000" cy="228600"/>
          </a:xfrm>
          <a:prstGeom prst="rect">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dirty="0">
                <a:solidFill>
                  <a:schemeClr val="lt1"/>
                </a:solidFill>
                <a:latin typeface="Arial Narrow"/>
                <a:ea typeface="Arial Narrow"/>
                <a:cs typeface="Arial Narrow"/>
                <a:sym typeface="Arial Narrow"/>
              </a:rPr>
              <a:t>Project Presentation </a:t>
            </a:r>
            <a:endParaRPr sz="1100" b="1" dirty="0">
              <a:solidFill>
                <a:schemeClr val="lt1"/>
              </a:solidFill>
              <a:latin typeface="Arial Narrow"/>
              <a:ea typeface="Arial Narrow"/>
              <a:cs typeface="Arial Narrow"/>
              <a:sym typeface="Arial Narrow"/>
            </a:endParaRPr>
          </a:p>
        </p:txBody>
      </p:sp>
      <p:sp>
        <p:nvSpPr>
          <p:cNvPr id="170" name="Google Shape;170;p29"/>
          <p:cNvSpPr txBox="1">
            <a:spLocks noGrp="1"/>
          </p:cNvSpPr>
          <p:nvPr>
            <p:ph type="ctrTitle"/>
          </p:nvPr>
        </p:nvSpPr>
        <p:spPr>
          <a:xfrm>
            <a:off x="0" y="0"/>
            <a:ext cx="9144000" cy="628650"/>
          </a:xfrm>
          <a:prstGeom prst="rect">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520"/>
              <a:buFont typeface="Arial Narrow"/>
              <a:buNone/>
            </a:pPr>
            <a:r>
              <a:rPr lang="en" sz="3600" b="1" dirty="0">
                <a:solidFill>
                  <a:schemeClr val="lt1"/>
                </a:solidFill>
                <a:latin typeface="Arial Narrow"/>
                <a:ea typeface="Arial Narrow"/>
                <a:cs typeface="Arial Narrow"/>
                <a:sym typeface="Arial Narrow"/>
              </a:rPr>
              <a:t>3.2 Methodology</a:t>
            </a:r>
            <a:endParaRPr sz="3600" b="1" dirty="0">
              <a:latin typeface="Arial Narrow"/>
              <a:ea typeface="Arial Narrow"/>
              <a:cs typeface="Arial Narrow"/>
              <a:sym typeface="Arial Narrow"/>
            </a:endParaRPr>
          </a:p>
        </p:txBody>
      </p:sp>
      <p:sp>
        <p:nvSpPr>
          <p:cNvPr id="171" name="Google Shape;171;p29"/>
          <p:cNvSpPr txBox="1">
            <a:spLocks noGrp="1"/>
          </p:cNvSpPr>
          <p:nvPr>
            <p:ph type="dt" idx="10"/>
          </p:nvPr>
        </p:nvSpPr>
        <p:spPr>
          <a:xfrm>
            <a:off x="0" y="4914900"/>
            <a:ext cx="1371600" cy="228600"/>
          </a:xfrm>
          <a:prstGeom prst="rect">
            <a:avLst/>
          </a:prstGeom>
          <a:no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ctr" rtl="0">
              <a:lnSpc>
                <a:spcPct val="80000"/>
              </a:lnSpc>
              <a:spcBef>
                <a:spcPts val="0"/>
              </a:spcBef>
              <a:spcAft>
                <a:spcPts val="0"/>
              </a:spcAft>
              <a:buNone/>
            </a:pPr>
            <a:r>
              <a:rPr lang="en" sz="1100" b="1" dirty="0">
                <a:solidFill>
                  <a:schemeClr val="lt1"/>
                </a:solidFill>
                <a:latin typeface="Arial Narrow"/>
                <a:ea typeface="Arial Narrow"/>
                <a:cs typeface="Arial Narrow"/>
                <a:sym typeface="Arial Narrow"/>
              </a:rPr>
              <a:t>12 June 2023</a:t>
            </a:r>
            <a:endParaRPr sz="1100" b="1" dirty="0">
              <a:solidFill>
                <a:schemeClr val="lt1"/>
              </a:solidFill>
              <a:latin typeface="Arial Narrow"/>
              <a:ea typeface="Arial Narrow"/>
              <a:cs typeface="Arial Narrow"/>
              <a:sym typeface="Arial Narrow"/>
            </a:endParaRPr>
          </a:p>
        </p:txBody>
      </p:sp>
      <p:sp>
        <p:nvSpPr>
          <p:cNvPr id="172" name="Google Shape;172;p29"/>
          <p:cNvSpPr txBox="1"/>
          <p:nvPr/>
        </p:nvSpPr>
        <p:spPr>
          <a:xfrm>
            <a:off x="8686800" y="4914900"/>
            <a:ext cx="457200" cy="2286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1200"/>
              <a:buFont typeface="Arial Narrow"/>
              <a:buNone/>
            </a:pPr>
            <a:fld id="{00000000-1234-1234-1234-123412341234}" type="slidenum">
              <a:rPr lang="en" sz="1200" b="1" i="0" u="none" strike="noStrike" cap="none">
                <a:solidFill>
                  <a:schemeClr val="lt1"/>
                </a:solidFill>
                <a:latin typeface="Arial Narrow"/>
                <a:ea typeface="Arial Narrow"/>
                <a:cs typeface="Arial Narrow"/>
                <a:sym typeface="Arial Narrow"/>
              </a:rPr>
              <a:t>6</a:t>
            </a:fld>
            <a:endParaRPr sz="1200" b="1" i="0" u="none" strike="noStrike" cap="none">
              <a:solidFill>
                <a:schemeClr val="lt1"/>
              </a:solidFill>
              <a:latin typeface="Arial Narrow"/>
              <a:ea typeface="Arial Narrow"/>
              <a:cs typeface="Arial Narrow"/>
              <a:sym typeface="Arial Narrow"/>
            </a:endParaRPr>
          </a:p>
        </p:txBody>
      </p:sp>
      <p:sp>
        <p:nvSpPr>
          <p:cNvPr id="173" name="Google Shape;173;p29"/>
          <p:cNvSpPr txBox="1"/>
          <p:nvPr/>
        </p:nvSpPr>
        <p:spPr>
          <a:xfrm>
            <a:off x="453483" y="811251"/>
            <a:ext cx="8001000" cy="36418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dirty="0">
              <a:solidFill>
                <a:schemeClr val="dk1"/>
              </a:solidFill>
              <a:latin typeface="Arial Narrow"/>
              <a:ea typeface="Arial Narrow"/>
              <a:cs typeface="Arial Narrow"/>
              <a:sym typeface="Arial Narrow"/>
            </a:endParaRPr>
          </a:p>
        </p:txBody>
      </p:sp>
      <p:pic>
        <p:nvPicPr>
          <p:cNvPr id="54" name="Picture 53">
            <a:extLst>
              <a:ext uri="{FF2B5EF4-FFF2-40B4-BE49-F238E27FC236}">
                <a16:creationId xmlns:a16="http://schemas.microsoft.com/office/drawing/2014/main" id="{DC6DF56A-2CC5-3EB5-72A8-DF7AE758F255}"/>
              </a:ext>
            </a:extLst>
          </p:cNvPr>
          <p:cNvPicPr>
            <a:picLocks noChangeAspect="1"/>
          </p:cNvPicPr>
          <p:nvPr/>
        </p:nvPicPr>
        <p:blipFill>
          <a:blip r:embed="rId3"/>
          <a:stretch>
            <a:fillRect/>
          </a:stretch>
        </p:blipFill>
        <p:spPr>
          <a:xfrm>
            <a:off x="617034" y="690446"/>
            <a:ext cx="6333894" cy="4164052"/>
          </a:xfrm>
          <a:prstGeom prst="rect">
            <a:avLst/>
          </a:prstGeom>
        </p:spPr>
      </p:pic>
      <p:sp>
        <p:nvSpPr>
          <p:cNvPr id="55" name="TextBox 54">
            <a:extLst>
              <a:ext uri="{FF2B5EF4-FFF2-40B4-BE49-F238E27FC236}">
                <a16:creationId xmlns:a16="http://schemas.microsoft.com/office/drawing/2014/main" id="{F637CDCB-E8FD-620D-DD85-8D0ABCB508C8}"/>
              </a:ext>
            </a:extLst>
          </p:cNvPr>
          <p:cNvSpPr txBox="1"/>
          <p:nvPr/>
        </p:nvSpPr>
        <p:spPr>
          <a:xfrm>
            <a:off x="453482" y="689052"/>
            <a:ext cx="3389971" cy="369332"/>
          </a:xfrm>
          <a:prstGeom prst="rect">
            <a:avLst/>
          </a:prstGeom>
          <a:noFill/>
        </p:spPr>
        <p:txBody>
          <a:bodyPr wrap="square" rtlCol="0">
            <a:spAutoFit/>
          </a:bodyPr>
          <a:lstStyle/>
          <a:p>
            <a:r>
              <a:rPr lang="en-US" sz="1800" b="1" dirty="0">
                <a:latin typeface="Times New Roman" panose="02020603050405020304" pitchFamily="18" charset="0"/>
                <a:ea typeface="Times New Roman" panose="02020603050405020304" pitchFamily="18" charset="0"/>
              </a:rPr>
              <a:t>2</a:t>
            </a:r>
            <a:r>
              <a:rPr lang="en-US" sz="1800" b="1" dirty="0">
                <a:solidFill>
                  <a:srgbClr val="000000"/>
                </a:solidFill>
                <a:effectLst/>
                <a:latin typeface="Times New Roman" panose="02020603050405020304" pitchFamily="18" charset="0"/>
                <a:ea typeface="Times New Roman" panose="02020603050405020304" pitchFamily="18" charset="0"/>
              </a:rPr>
              <a:t>.Architectural flow of Project:</a:t>
            </a:r>
            <a:endParaRPr lang="en-IN"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p:nvPr/>
        </p:nvSpPr>
        <p:spPr>
          <a:xfrm>
            <a:off x="0" y="4914900"/>
            <a:ext cx="9144000" cy="228600"/>
          </a:xfrm>
          <a:prstGeom prst="rect">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dirty="0">
                <a:solidFill>
                  <a:schemeClr val="lt1"/>
                </a:solidFill>
                <a:latin typeface="Arial Narrow"/>
                <a:ea typeface="Arial Narrow"/>
                <a:cs typeface="Arial Narrow"/>
                <a:sym typeface="Arial Narrow"/>
              </a:rPr>
              <a:t>Project Presentation </a:t>
            </a:r>
            <a:endParaRPr sz="1100" b="1" dirty="0">
              <a:solidFill>
                <a:schemeClr val="lt1"/>
              </a:solidFill>
              <a:latin typeface="Arial Narrow"/>
              <a:ea typeface="Arial Narrow"/>
              <a:cs typeface="Arial Narrow"/>
              <a:sym typeface="Arial Narrow"/>
            </a:endParaRPr>
          </a:p>
        </p:txBody>
      </p:sp>
      <p:sp>
        <p:nvSpPr>
          <p:cNvPr id="170" name="Google Shape;170;p29"/>
          <p:cNvSpPr txBox="1">
            <a:spLocks noGrp="1"/>
          </p:cNvSpPr>
          <p:nvPr>
            <p:ph type="ctrTitle"/>
          </p:nvPr>
        </p:nvSpPr>
        <p:spPr>
          <a:xfrm>
            <a:off x="0" y="0"/>
            <a:ext cx="9144000" cy="628650"/>
          </a:xfrm>
          <a:prstGeom prst="rect">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520"/>
              <a:buFont typeface="Arial Narrow"/>
              <a:buNone/>
            </a:pPr>
            <a:r>
              <a:rPr lang="en" sz="3600" b="1" dirty="0">
                <a:solidFill>
                  <a:schemeClr val="lt1"/>
                </a:solidFill>
                <a:latin typeface="Arial Narrow"/>
                <a:ea typeface="Arial Narrow"/>
                <a:cs typeface="Arial Narrow"/>
                <a:sym typeface="Arial Narrow"/>
              </a:rPr>
              <a:t>3.3 Methodology</a:t>
            </a:r>
            <a:endParaRPr sz="3600" b="1" dirty="0">
              <a:latin typeface="Arial Narrow"/>
              <a:ea typeface="Arial Narrow"/>
              <a:cs typeface="Arial Narrow"/>
              <a:sym typeface="Arial Narrow"/>
            </a:endParaRPr>
          </a:p>
        </p:txBody>
      </p:sp>
      <p:sp>
        <p:nvSpPr>
          <p:cNvPr id="171" name="Google Shape;171;p29"/>
          <p:cNvSpPr txBox="1">
            <a:spLocks noGrp="1"/>
          </p:cNvSpPr>
          <p:nvPr>
            <p:ph type="dt" idx="10"/>
          </p:nvPr>
        </p:nvSpPr>
        <p:spPr>
          <a:xfrm>
            <a:off x="0" y="4914900"/>
            <a:ext cx="1371600" cy="228600"/>
          </a:xfrm>
          <a:prstGeom prst="rect">
            <a:avLst/>
          </a:prstGeom>
          <a:no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ctr" rtl="0">
              <a:lnSpc>
                <a:spcPct val="80000"/>
              </a:lnSpc>
              <a:spcBef>
                <a:spcPts val="0"/>
              </a:spcBef>
              <a:spcAft>
                <a:spcPts val="0"/>
              </a:spcAft>
              <a:buNone/>
            </a:pPr>
            <a:r>
              <a:rPr lang="en" sz="1100" b="1" dirty="0">
                <a:solidFill>
                  <a:schemeClr val="lt1"/>
                </a:solidFill>
                <a:latin typeface="Arial Narrow"/>
                <a:ea typeface="Arial Narrow"/>
                <a:cs typeface="Arial Narrow"/>
                <a:sym typeface="Arial Narrow"/>
              </a:rPr>
              <a:t>12 June 2023</a:t>
            </a:r>
            <a:endParaRPr sz="1100" b="1" dirty="0">
              <a:solidFill>
                <a:schemeClr val="lt1"/>
              </a:solidFill>
              <a:latin typeface="Arial Narrow"/>
              <a:ea typeface="Arial Narrow"/>
              <a:cs typeface="Arial Narrow"/>
              <a:sym typeface="Arial Narrow"/>
            </a:endParaRPr>
          </a:p>
        </p:txBody>
      </p:sp>
      <p:sp>
        <p:nvSpPr>
          <p:cNvPr id="172" name="Google Shape;172;p29"/>
          <p:cNvSpPr txBox="1"/>
          <p:nvPr/>
        </p:nvSpPr>
        <p:spPr>
          <a:xfrm>
            <a:off x="8686800" y="4914900"/>
            <a:ext cx="457200" cy="2286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1200"/>
              <a:buFont typeface="Arial Narrow"/>
              <a:buNone/>
            </a:pPr>
            <a:fld id="{00000000-1234-1234-1234-123412341234}" type="slidenum">
              <a:rPr lang="en" sz="1200" b="1" i="0" u="none" strike="noStrike" cap="none">
                <a:solidFill>
                  <a:schemeClr val="lt1"/>
                </a:solidFill>
                <a:latin typeface="Arial Narrow"/>
                <a:ea typeface="Arial Narrow"/>
                <a:cs typeface="Arial Narrow"/>
                <a:sym typeface="Arial Narrow"/>
              </a:rPr>
              <a:t>7</a:t>
            </a:fld>
            <a:endParaRPr sz="1200" b="1" i="0" u="none" strike="noStrike" cap="none">
              <a:solidFill>
                <a:schemeClr val="lt1"/>
              </a:solidFill>
              <a:latin typeface="Arial Narrow"/>
              <a:ea typeface="Arial Narrow"/>
              <a:cs typeface="Arial Narrow"/>
              <a:sym typeface="Arial Narrow"/>
            </a:endParaRPr>
          </a:p>
        </p:txBody>
      </p:sp>
      <p:sp>
        <p:nvSpPr>
          <p:cNvPr id="173" name="Google Shape;173;p29"/>
          <p:cNvSpPr txBox="1"/>
          <p:nvPr/>
        </p:nvSpPr>
        <p:spPr>
          <a:xfrm>
            <a:off x="431180" y="811251"/>
            <a:ext cx="8001000" cy="39466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dirty="0">
                <a:effectLst/>
                <a:latin typeface="+mj-lt"/>
                <a:ea typeface="Times New Roman" panose="02020603050405020304" pitchFamily="18" charset="0"/>
                <a:cs typeface="Times New Roman" panose="02020603050405020304" pitchFamily="18" charset="0"/>
              </a:rPr>
              <a:t>3.Backend Logic:</a:t>
            </a:r>
          </a:p>
          <a:p>
            <a:pPr marL="285750" marR="0" lvl="0" indent="-285750" algn="l" rtl="0">
              <a:spcBef>
                <a:spcPts val="0"/>
              </a:spcBef>
              <a:spcAft>
                <a:spcPts val="0"/>
              </a:spcAft>
              <a:buFont typeface="Arial" panose="020B0604020202020204" pitchFamily="34" charset="0"/>
              <a:buChar char="•"/>
            </a:pPr>
            <a:r>
              <a:rPr lang="en-US" b="1" dirty="0">
                <a:effectLst/>
                <a:latin typeface="+mj-lt"/>
                <a:ea typeface="Times New Roman" panose="02020603050405020304" pitchFamily="18" charset="0"/>
                <a:cs typeface="Times New Roman" panose="02020603050405020304" pitchFamily="18" charset="0"/>
              </a:rPr>
              <a:t>Web Server: </a:t>
            </a:r>
            <a:r>
              <a:rPr lang="en-US" dirty="0">
                <a:effectLst/>
                <a:latin typeface="+mj-lt"/>
                <a:ea typeface="Times New Roman" panose="02020603050405020304" pitchFamily="18" charset="0"/>
                <a:cs typeface="Times New Roman" panose="02020603050405020304" pitchFamily="18" charset="0"/>
              </a:rPr>
              <a:t>The web server is responsible for handling incoming requests from users and delivering the appropriate responses. The server interacts with the database to fetch and store data.</a:t>
            </a:r>
          </a:p>
          <a:p>
            <a:pPr marL="285750" marR="0" lvl="0" indent="-285750" algn="l" rtl="0">
              <a:spcBef>
                <a:spcPts val="0"/>
              </a:spcBef>
              <a:spcAft>
                <a:spcPts val="0"/>
              </a:spcAft>
              <a:buFont typeface="Arial" panose="020B0604020202020204" pitchFamily="34" charset="0"/>
              <a:buChar char="•"/>
            </a:pPr>
            <a:r>
              <a:rPr lang="en-US" dirty="0">
                <a:solidFill>
                  <a:schemeClr val="dk1"/>
                </a:solidFill>
                <a:latin typeface="+mj-lt"/>
                <a:ea typeface="Arial Narrow"/>
                <a:cs typeface="Arial Narrow"/>
                <a:sym typeface="Arial Narrow"/>
              </a:rPr>
              <a:t>Student provides their MHT_CET exam marks and category through the website.</a:t>
            </a:r>
          </a:p>
          <a:p>
            <a:pPr marL="285750" marR="0" lvl="0" indent="-285750" algn="l" rtl="0">
              <a:spcBef>
                <a:spcPts val="0"/>
              </a:spcBef>
              <a:spcAft>
                <a:spcPts val="0"/>
              </a:spcAft>
              <a:buFont typeface="Arial" panose="020B0604020202020204" pitchFamily="34" charset="0"/>
              <a:buChar char="•"/>
            </a:pPr>
            <a:r>
              <a:rPr lang="en-US" dirty="0">
                <a:solidFill>
                  <a:schemeClr val="dk1"/>
                </a:solidFill>
                <a:latin typeface="+mj-lt"/>
                <a:ea typeface="Arial Narrow"/>
                <a:cs typeface="Arial Narrow"/>
                <a:sym typeface="Arial Narrow"/>
              </a:rPr>
              <a:t>The backend is built using Node.js and Express.js, receives this information.</a:t>
            </a:r>
          </a:p>
          <a:p>
            <a:pPr marL="285750" marR="0" lvl="0" indent="-285750" algn="l" rtl="0">
              <a:spcBef>
                <a:spcPts val="0"/>
              </a:spcBef>
              <a:spcAft>
                <a:spcPts val="0"/>
              </a:spcAft>
              <a:buFont typeface="Arial" panose="020B0604020202020204" pitchFamily="34" charset="0"/>
              <a:buChar char="•"/>
            </a:pPr>
            <a:r>
              <a:rPr lang="en-US" dirty="0">
                <a:solidFill>
                  <a:schemeClr val="dk1"/>
                </a:solidFill>
                <a:latin typeface="+mj-lt"/>
                <a:ea typeface="Arial Narrow"/>
                <a:cs typeface="Arial Narrow"/>
                <a:sym typeface="Arial Narrow"/>
              </a:rPr>
              <a:t>The backend then queries the MongoDB database to find colleges that have a cutoff lower than the marks entered by the student.</a:t>
            </a:r>
          </a:p>
          <a:p>
            <a:pPr marL="285750" marR="0" lvl="0" indent="-285750" algn="l" rtl="0">
              <a:spcBef>
                <a:spcPts val="0"/>
              </a:spcBef>
              <a:spcAft>
                <a:spcPts val="0"/>
              </a:spcAft>
              <a:buFont typeface="Arial" panose="020B0604020202020204" pitchFamily="34" charset="0"/>
              <a:buChar char="•"/>
            </a:pPr>
            <a:r>
              <a:rPr lang="en-US" dirty="0">
                <a:solidFill>
                  <a:schemeClr val="dk1"/>
                </a:solidFill>
                <a:latin typeface="+mj-lt"/>
                <a:ea typeface="Arial Narrow"/>
                <a:cs typeface="Arial Narrow"/>
                <a:sym typeface="Arial Narrow"/>
              </a:rPr>
              <a:t>The backend also checks if the student's category matches the category specified in the database.</a:t>
            </a:r>
          </a:p>
          <a:p>
            <a:pPr marL="285750" marR="0" lvl="0" indent="-285750" algn="l" rtl="0">
              <a:spcBef>
                <a:spcPts val="0"/>
              </a:spcBef>
              <a:spcAft>
                <a:spcPts val="0"/>
              </a:spcAft>
              <a:buFont typeface="Arial" panose="020B0604020202020204" pitchFamily="34" charset="0"/>
              <a:buChar char="•"/>
            </a:pPr>
            <a:r>
              <a:rPr lang="en-US" dirty="0">
                <a:solidFill>
                  <a:schemeClr val="dk1"/>
                </a:solidFill>
                <a:latin typeface="+mj-lt"/>
                <a:ea typeface="Arial Narrow"/>
                <a:cs typeface="Arial Narrow"/>
                <a:sym typeface="Arial Narrow"/>
              </a:rPr>
              <a:t>The database contains information such as college names and percentiles according to cutoff.</a:t>
            </a:r>
          </a:p>
          <a:p>
            <a:pPr marL="285750" marR="0" lvl="0" indent="-285750" algn="l" rtl="0">
              <a:spcBef>
                <a:spcPts val="0"/>
              </a:spcBef>
              <a:spcAft>
                <a:spcPts val="0"/>
              </a:spcAft>
              <a:buFont typeface="Arial" panose="020B0604020202020204" pitchFamily="34" charset="0"/>
              <a:buChar char="•"/>
            </a:pPr>
            <a:r>
              <a:rPr lang="en-US" dirty="0">
                <a:solidFill>
                  <a:schemeClr val="dk1"/>
                </a:solidFill>
                <a:latin typeface="+mj-lt"/>
                <a:ea typeface="Arial Narrow"/>
                <a:cs typeface="Arial Narrow"/>
                <a:sym typeface="Arial Narrow"/>
              </a:rPr>
              <a:t>Based on the query results, the backend compiles a list of colleges that meet the criteria.</a:t>
            </a:r>
          </a:p>
          <a:p>
            <a:pPr marL="285750" marR="0" lvl="0" indent="-285750" algn="l" rtl="0">
              <a:spcBef>
                <a:spcPts val="0"/>
              </a:spcBef>
              <a:spcAft>
                <a:spcPts val="0"/>
              </a:spcAft>
              <a:buFont typeface="Arial" panose="020B0604020202020204" pitchFamily="34" charset="0"/>
              <a:buChar char="•"/>
            </a:pPr>
            <a:r>
              <a:rPr lang="en-US" dirty="0">
                <a:solidFill>
                  <a:schemeClr val="dk1"/>
                </a:solidFill>
                <a:latin typeface="+mj-lt"/>
                <a:ea typeface="Arial Narrow"/>
                <a:cs typeface="Arial Narrow"/>
                <a:sym typeface="Arial Narrow"/>
              </a:rPr>
              <a:t>The backend sends this list of colleges back to the website, where it can be displayed to the student.</a:t>
            </a:r>
          </a:p>
          <a:p>
            <a:pPr marL="285750" marR="0" lvl="0" indent="-285750" algn="l" rtl="0">
              <a:spcBef>
                <a:spcPts val="0"/>
              </a:spcBef>
              <a:spcAft>
                <a:spcPts val="0"/>
              </a:spcAft>
              <a:buFont typeface="Arial" panose="020B0604020202020204" pitchFamily="34" charset="0"/>
              <a:buChar char="•"/>
            </a:pPr>
            <a:r>
              <a:rPr lang="en-US" dirty="0">
                <a:solidFill>
                  <a:schemeClr val="dk1"/>
                </a:solidFill>
                <a:latin typeface="+mj-lt"/>
                <a:ea typeface="Arial Narrow"/>
                <a:cs typeface="Arial Narrow"/>
                <a:sym typeface="Arial Narrow"/>
              </a:rPr>
              <a:t>To summarize, the backend receives the student's marks and category, searches the database for colleges that have a lower cutoff and match the category, and returns a list of suitable colleges to the website.</a:t>
            </a:r>
            <a:endParaRPr lang="en-IN" dirty="0">
              <a:solidFill>
                <a:schemeClr val="dk1"/>
              </a:solidFill>
              <a:latin typeface="+mj-lt"/>
              <a:ea typeface="Arial Narrow"/>
              <a:cs typeface="Arial Narrow"/>
              <a:sym typeface="Arial Narrow"/>
            </a:endParaRPr>
          </a:p>
        </p:txBody>
      </p:sp>
    </p:spTree>
    <p:extLst>
      <p:ext uri="{BB962C8B-B14F-4D97-AF65-F5344CB8AC3E}">
        <p14:creationId xmlns:p14="http://schemas.microsoft.com/office/powerpoint/2010/main" val="1231155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p:nvPr/>
        </p:nvSpPr>
        <p:spPr>
          <a:xfrm>
            <a:off x="0" y="4914900"/>
            <a:ext cx="9144000" cy="228600"/>
          </a:xfrm>
          <a:prstGeom prst="rect">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dirty="0">
                <a:solidFill>
                  <a:schemeClr val="lt1"/>
                </a:solidFill>
                <a:latin typeface="Arial Narrow"/>
                <a:ea typeface="Arial Narrow"/>
                <a:cs typeface="Arial Narrow"/>
                <a:sym typeface="Arial Narrow"/>
              </a:rPr>
              <a:t>Project Presentation </a:t>
            </a:r>
            <a:endParaRPr sz="1100" b="1" dirty="0">
              <a:solidFill>
                <a:schemeClr val="lt1"/>
              </a:solidFill>
              <a:latin typeface="Arial Narrow"/>
              <a:ea typeface="Arial Narrow"/>
              <a:cs typeface="Arial Narrow"/>
              <a:sym typeface="Arial Narrow"/>
            </a:endParaRPr>
          </a:p>
        </p:txBody>
      </p:sp>
      <p:sp>
        <p:nvSpPr>
          <p:cNvPr id="170" name="Google Shape;170;p29"/>
          <p:cNvSpPr txBox="1">
            <a:spLocks noGrp="1"/>
          </p:cNvSpPr>
          <p:nvPr>
            <p:ph type="ctrTitle"/>
          </p:nvPr>
        </p:nvSpPr>
        <p:spPr>
          <a:xfrm>
            <a:off x="0" y="0"/>
            <a:ext cx="9144000" cy="628650"/>
          </a:xfrm>
          <a:prstGeom prst="rect">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520"/>
              <a:buFont typeface="Arial Narrow"/>
              <a:buNone/>
            </a:pPr>
            <a:r>
              <a:rPr lang="en" sz="3600" b="1" dirty="0">
                <a:solidFill>
                  <a:schemeClr val="lt1"/>
                </a:solidFill>
                <a:latin typeface="Arial Narrow"/>
                <a:ea typeface="Arial Narrow"/>
                <a:cs typeface="Arial Narrow"/>
                <a:sym typeface="Arial Narrow"/>
              </a:rPr>
              <a:t>3.4 Methodology</a:t>
            </a:r>
            <a:endParaRPr sz="3600" b="1" dirty="0">
              <a:latin typeface="Arial Narrow"/>
              <a:ea typeface="Arial Narrow"/>
              <a:cs typeface="Arial Narrow"/>
              <a:sym typeface="Arial Narrow"/>
            </a:endParaRPr>
          </a:p>
        </p:txBody>
      </p:sp>
      <p:sp>
        <p:nvSpPr>
          <p:cNvPr id="171" name="Google Shape;171;p29"/>
          <p:cNvSpPr txBox="1">
            <a:spLocks noGrp="1"/>
          </p:cNvSpPr>
          <p:nvPr>
            <p:ph type="dt" idx="10"/>
          </p:nvPr>
        </p:nvSpPr>
        <p:spPr>
          <a:xfrm>
            <a:off x="0" y="4914900"/>
            <a:ext cx="1371600" cy="228600"/>
          </a:xfrm>
          <a:prstGeom prst="rect">
            <a:avLst/>
          </a:prstGeom>
          <a:no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lvl="0" indent="0" algn="ctr" rtl="0">
              <a:lnSpc>
                <a:spcPct val="80000"/>
              </a:lnSpc>
              <a:spcBef>
                <a:spcPts val="0"/>
              </a:spcBef>
              <a:spcAft>
                <a:spcPts val="0"/>
              </a:spcAft>
              <a:buNone/>
            </a:pPr>
            <a:r>
              <a:rPr lang="en" sz="1100" b="1" dirty="0">
                <a:solidFill>
                  <a:schemeClr val="lt1"/>
                </a:solidFill>
                <a:latin typeface="Arial Narrow"/>
                <a:ea typeface="Arial Narrow"/>
                <a:cs typeface="Arial Narrow"/>
                <a:sym typeface="Arial Narrow"/>
              </a:rPr>
              <a:t>12 June 2023</a:t>
            </a:r>
            <a:endParaRPr sz="1100" b="1" dirty="0">
              <a:solidFill>
                <a:schemeClr val="lt1"/>
              </a:solidFill>
              <a:latin typeface="Arial Narrow"/>
              <a:ea typeface="Arial Narrow"/>
              <a:cs typeface="Arial Narrow"/>
              <a:sym typeface="Arial Narrow"/>
            </a:endParaRPr>
          </a:p>
        </p:txBody>
      </p:sp>
      <p:sp>
        <p:nvSpPr>
          <p:cNvPr id="172" name="Google Shape;172;p29"/>
          <p:cNvSpPr txBox="1"/>
          <p:nvPr/>
        </p:nvSpPr>
        <p:spPr>
          <a:xfrm>
            <a:off x="8686800" y="4914900"/>
            <a:ext cx="457200" cy="2286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1200"/>
              <a:buFont typeface="Arial Narrow"/>
              <a:buNone/>
            </a:pPr>
            <a:fld id="{00000000-1234-1234-1234-123412341234}" type="slidenum">
              <a:rPr lang="en" sz="1200" b="1" i="0" u="none" strike="noStrike" cap="none">
                <a:solidFill>
                  <a:schemeClr val="lt1"/>
                </a:solidFill>
                <a:latin typeface="Arial Narrow"/>
                <a:ea typeface="Arial Narrow"/>
                <a:cs typeface="Arial Narrow"/>
                <a:sym typeface="Arial Narrow"/>
              </a:rPr>
              <a:t>8</a:t>
            </a:fld>
            <a:endParaRPr sz="1200" b="1" i="0" u="none" strike="noStrike" cap="none">
              <a:solidFill>
                <a:schemeClr val="lt1"/>
              </a:solidFill>
              <a:latin typeface="Arial Narrow"/>
              <a:ea typeface="Arial Narrow"/>
              <a:cs typeface="Arial Narrow"/>
              <a:sym typeface="Arial Narrow"/>
            </a:endParaRPr>
          </a:p>
        </p:txBody>
      </p:sp>
      <p:sp>
        <p:nvSpPr>
          <p:cNvPr id="173" name="Google Shape;173;p29"/>
          <p:cNvSpPr txBox="1"/>
          <p:nvPr/>
        </p:nvSpPr>
        <p:spPr>
          <a:xfrm>
            <a:off x="453483" y="811251"/>
            <a:ext cx="8001000" cy="36418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dirty="0">
              <a:solidFill>
                <a:schemeClr val="dk1"/>
              </a:solidFill>
              <a:latin typeface="Arial Narrow"/>
              <a:ea typeface="Arial Narrow"/>
              <a:cs typeface="Arial Narrow"/>
              <a:sym typeface="Arial Narrow"/>
            </a:endParaRPr>
          </a:p>
        </p:txBody>
      </p:sp>
      <p:sp>
        <p:nvSpPr>
          <p:cNvPr id="55" name="TextBox 54">
            <a:extLst>
              <a:ext uri="{FF2B5EF4-FFF2-40B4-BE49-F238E27FC236}">
                <a16:creationId xmlns:a16="http://schemas.microsoft.com/office/drawing/2014/main" id="{F637CDCB-E8FD-620D-DD85-8D0ABCB508C8}"/>
              </a:ext>
            </a:extLst>
          </p:cNvPr>
          <p:cNvSpPr txBox="1"/>
          <p:nvPr/>
        </p:nvSpPr>
        <p:spPr>
          <a:xfrm>
            <a:off x="453482" y="689052"/>
            <a:ext cx="8489795" cy="3816429"/>
          </a:xfrm>
          <a:prstGeom prst="rect">
            <a:avLst/>
          </a:prstGeom>
          <a:noFill/>
        </p:spPr>
        <p:txBody>
          <a:bodyPr wrap="square" rtlCol="0">
            <a:spAutoFit/>
          </a:bodyPr>
          <a:lstStyle/>
          <a:p>
            <a:r>
              <a:rPr lang="en-US" sz="1600" b="1" dirty="0">
                <a:solidFill>
                  <a:srgbClr val="000000"/>
                </a:solidFill>
                <a:effectLst/>
                <a:latin typeface="Times New Roman" panose="02020603050405020304" pitchFamily="18" charset="0"/>
                <a:ea typeface="Times New Roman" panose="02020603050405020304" pitchFamily="18" charset="0"/>
              </a:rPr>
              <a:t>4.Database:</a:t>
            </a:r>
          </a:p>
          <a:p>
            <a:pPr marL="285750" indent="-285750" algn="just">
              <a:buFont typeface="Arial" panose="020B0604020202020204" pitchFamily="34" charset="0"/>
              <a:buChar char="•"/>
            </a:pPr>
            <a:r>
              <a:rPr lang="en-US" dirty="0">
                <a:effectLst/>
                <a:latin typeface="+mj-lt"/>
                <a:ea typeface="Times New Roman" panose="02020603050405020304" pitchFamily="18" charset="0"/>
                <a:cs typeface="Times New Roman" panose="02020603050405020304" pitchFamily="18" charset="0"/>
              </a:rPr>
              <a:t>Database</a:t>
            </a:r>
            <a:r>
              <a:rPr lang="en-US" b="1" dirty="0">
                <a:effectLst/>
                <a:latin typeface="+mj-lt"/>
                <a:ea typeface="Times New Roman" panose="02020603050405020304" pitchFamily="18" charset="0"/>
                <a:cs typeface="Times New Roman" panose="02020603050405020304" pitchFamily="18" charset="0"/>
              </a:rPr>
              <a:t> </a:t>
            </a:r>
            <a:r>
              <a:rPr lang="en-US" dirty="0">
                <a:effectLst/>
                <a:latin typeface="+mj-lt"/>
                <a:ea typeface="Times New Roman" panose="02020603050405020304" pitchFamily="18" charset="0"/>
                <a:cs typeface="Times New Roman" panose="02020603050405020304" pitchFamily="18" charset="0"/>
              </a:rPr>
              <a:t>responsible for storing and managing the website's data, including college cutoff list, login and signup details. It allows efficient retrieval, storage, and querying of data. We have used MongoDB database.</a:t>
            </a:r>
          </a:p>
          <a:p>
            <a:pPr marL="285750" indent="-285750">
              <a:buFont typeface="Arial" panose="020B0604020202020204" pitchFamily="34" charset="0"/>
              <a:buChar char="•"/>
            </a:pPr>
            <a:r>
              <a:rPr lang="en-US" dirty="0">
                <a:effectLst/>
                <a:latin typeface="+mj-lt"/>
                <a:ea typeface="Times New Roman" panose="02020603050405020304" pitchFamily="18" charset="0"/>
                <a:cs typeface="Times New Roman" panose="02020603050405020304" pitchFamily="18" charset="0"/>
              </a:rPr>
              <a:t>The database stores information about colleges, including their names and percentiles according to cutoffs and category.</a:t>
            </a:r>
          </a:p>
          <a:p>
            <a:pPr marL="285750" indent="-285750">
              <a:buFont typeface="Arial" panose="020B0604020202020204" pitchFamily="34" charset="0"/>
              <a:buChar char="•"/>
            </a:pPr>
            <a:r>
              <a:rPr lang="en-US" dirty="0">
                <a:effectLst/>
                <a:latin typeface="+mj-lt"/>
                <a:ea typeface="Times New Roman" panose="02020603050405020304" pitchFamily="18" charset="0"/>
                <a:cs typeface="Times New Roman" panose="02020603050405020304" pitchFamily="18" charset="0"/>
              </a:rPr>
              <a:t>When a student provides their marks and category, the backend queries the database to find colleges that match the criteria.</a:t>
            </a:r>
          </a:p>
          <a:p>
            <a:pPr marL="285750" indent="-285750">
              <a:buFont typeface="Arial" panose="020B0604020202020204" pitchFamily="34" charset="0"/>
              <a:buChar char="•"/>
            </a:pPr>
            <a:r>
              <a:rPr lang="en-US" dirty="0">
                <a:effectLst/>
                <a:latin typeface="+mj-lt"/>
                <a:ea typeface="Times New Roman" panose="02020603050405020304" pitchFamily="18" charset="0"/>
                <a:cs typeface="Times New Roman" panose="02020603050405020304" pitchFamily="18" charset="0"/>
              </a:rPr>
              <a:t>The backend filters the colleges based on two conditions:</a:t>
            </a:r>
          </a:p>
          <a:p>
            <a:pPr marL="285750" indent="-285750">
              <a:buFont typeface="Arial" panose="020B0604020202020204" pitchFamily="34" charset="0"/>
              <a:buChar char="•"/>
            </a:pPr>
            <a:r>
              <a:rPr lang="en-US" dirty="0">
                <a:effectLst/>
                <a:latin typeface="+mj-lt"/>
                <a:ea typeface="Times New Roman" panose="02020603050405020304" pitchFamily="18" charset="0"/>
                <a:cs typeface="Times New Roman" panose="02020603050405020304" pitchFamily="18" charset="0"/>
              </a:rPr>
              <a:t>First, it checks if the cutoff percentile of the college is lower than the marks entered by the student.</a:t>
            </a:r>
          </a:p>
          <a:p>
            <a:pPr marL="285750" indent="-285750">
              <a:buFont typeface="Arial" panose="020B0604020202020204" pitchFamily="34" charset="0"/>
              <a:buChar char="•"/>
            </a:pPr>
            <a:r>
              <a:rPr lang="en-US" dirty="0">
                <a:effectLst/>
                <a:latin typeface="+mj-lt"/>
                <a:ea typeface="Times New Roman" panose="02020603050405020304" pitchFamily="18" charset="0"/>
                <a:cs typeface="Times New Roman" panose="02020603050405020304" pitchFamily="18" charset="0"/>
              </a:rPr>
              <a:t>Second, it verifies if the college's category matches the category specified by the student.</a:t>
            </a:r>
          </a:p>
          <a:p>
            <a:pPr marL="285750" indent="-285750">
              <a:buFont typeface="Arial" panose="020B0604020202020204" pitchFamily="34" charset="0"/>
              <a:buChar char="•"/>
            </a:pPr>
            <a:r>
              <a:rPr lang="en-US" dirty="0">
                <a:effectLst/>
                <a:latin typeface="+mj-lt"/>
                <a:ea typeface="Times New Roman" panose="02020603050405020304" pitchFamily="18" charset="0"/>
                <a:cs typeface="Times New Roman" panose="02020603050405020304" pitchFamily="18" charset="0"/>
              </a:rPr>
              <a:t>Once the filtering is complete, the backend compiles a list of suitable colleges.</a:t>
            </a:r>
          </a:p>
          <a:p>
            <a:pPr marL="285750" indent="-285750">
              <a:buFont typeface="Arial" panose="020B0604020202020204" pitchFamily="34" charset="0"/>
              <a:buChar char="•"/>
            </a:pPr>
            <a:r>
              <a:rPr lang="en-US" dirty="0">
                <a:effectLst/>
                <a:latin typeface="+mj-lt"/>
                <a:ea typeface="Times New Roman" panose="02020603050405020304" pitchFamily="18" charset="0"/>
                <a:cs typeface="Times New Roman" panose="02020603050405020304" pitchFamily="18" charset="0"/>
              </a:rPr>
              <a:t>The backend sends this list back to the website, where it can be displayed to the student.</a:t>
            </a:r>
          </a:p>
          <a:p>
            <a:pPr marL="285750" indent="-285750">
              <a:buFont typeface="Arial" panose="020B0604020202020204" pitchFamily="34" charset="0"/>
              <a:buChar char="•"/>
            </a:pPr>
            <a:r>
              <a:rPr lang="en-US" dirty="0">
                <a:effectLst/>
                <a:latin typeface="+mj-lt"/>
                <a:ea typeface="Times New Roman" panose="02020603050405020304" pitchFamily="18" charset="0"/>
                <a:cs typeface="Times New Roman" panose="02020603050405020304" pitchFamily="18" charset="0"/>
              </a:rPr>
              <a:t>In summary, the database stores college information, and the backend uses this information to filter and retrieve colleges that have lower cutoffs and match the student's category. The filtered results are then sent back to the website for display to the student.</a:t>
            </a:r>
            <a:endParaRPr lang="en-IN" dirty="0">
              <a:effectLst/>
              <a:latin typeface="+mj-lt"/>
              <a:ea typeface="Times New Roman" panose="02020603050405020304" pitchFamily="18"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006540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p:nvPr/>
        </p:nvSpPr>
        <p:spPr>
          <a:xfrm>
            <a:off x="0" y="4914900"/>
            <a:ext cx="9144000" cy="228600"/>
          </a:xfrm>
          <a:prstGeom prst="rect">
            <a:avLst/>
          </a:prstGeom>
          <a:gradFill>
            <a:gsLst>
              <a:gs pos="0">
                <a:srgbClr val="5D427D"/>
              </a:gs>
              <a:gs pos="80000">
                <a:srgbClr val="7A57A5"/>
              </a:gs>
              <a:gs pos="100000">
                <a:srgbClr val="7A56A7"/>
              </a:gs>
            </a:gsLst>
            <a:lin ang="16200038" scaled="0"/>
          </a:gra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dirty="0">
                <a:solidFill>
                  <a:schemeClr val="lt1"/>
                </a:solidFill>
                <a:latin typeface="Arial Narrow"/>
                <a:ea typeface="Arial Narrow"/>
                <a:cs typeface="Arial Narrow"/>
                <a:sym typeface="Arial Narrow"/>
              </a:rPr>
              <a:t>Project Presentation </a:t>
            </a:r>
            <a:endParaRPr sz="1100" b="1" dirty="0">
              <a:solidFill>
                <a:schemeClr val="lt1"/>
              </a:solidFill>
              <a:latin typeface="Arial Narrow"/>
              <a:ea typeface="Arial Narrow"/>
              <a:cs typeface="Arial Narrow"/>
              <a:sym typeface="Arial Narrow"/>
            </a:endParaRPr>
          </a:p>
        </p:txBody>
      </p:sp>
      <p:sp>
        <p:nvSpPr>
          <p:cNvPr id="179" name="Google Shape;179;p30"/>
          <p:cNvSpPr txBox="1">
            <a:spLocks noGrp="1"/>
          </p:cNvSpPr>
          <p:nvPr>
            <p:ph type="ctrTitle"/>
          </p:nvPr>
        </p:nvSpPr>
        <p:spPr>
          <a:xfrm>
            <a:off x="0" y="0"/>
            <a:ext cx="9144000" cy="628500"/>
          </a:xfrm>
          <a:prstGeom prst="rect">
            <a:avLst/>
          </a:prstGeom>
          <a:gradFill>
            <a:gsLst>
              <a:gs pos="0">
                <a:srgbClr val="759336"/>
              </a:gs>
              <a:gs pos="80000">
                <a:srgbClr val="99C247"/>
              </a:gs>
              <a:gs pos="100000">
                <a:srgbClr val="9BC545"/>
              </a:gs>
            </a:gsLst>
            <a:lin ang="16200038" scaled="0"/>
          </a:gra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520"/>
              <a:buFont typeface="Arial Narrow"/>
              <a:buNone/>
            </a:pPr>
            <a:r>
              <a:rPr lang="en" sz="3600" b="1" dirty="0">
                <a:solidFill>
                  <a:schemeClr val="lt1"/>
                </a:solidFill>
                <a:latin typeface="Arial Narrow"/>
                <a:ea typeface="Arial Narrow"/>
                <a:cs typeface="Arial Narrow"/>
                <a:sym typeface="Arial Narrow"/>
              </a:rPr>
              <a:t>4. Software Hardware Requirements</a:t>
            </a:r>
            <a:endParaRPr sz="3600" b="1" dirty="0">
              <a:latin typeface="Arial Narrow"/>
              <a:ea typeface="Arial Narrow"/>
              <a:cs typeface="Arial Narrow"/>
              <a:sym typeface="Arial Narrow"/>
            </a:endParaRPr>
          </a:p>
        </p:txBody>
      </p:sp>
      <p:sp>
        <p:nvSpPr>
          <p:cNvPr id="180" name="Google Shape;180;p30"/>
          <p:cNvSpPr txBox="1">
            <a:spLocks noGrp="1"/>
          </p:cNvSpPr>
          <p:nvPr>
            <p:ph type="dt" idx="10"/>
          </p:nvPr>
        </p:nvSpPr>
        <p:spPr>
          <a:xfrm>
            <a:off x="0" y="4914900"/>
            <a:ext cx="1371600" cy="2286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lvl="0" indent="0" algn="ctr" rtl="0">
              <a:lnSpc>
                <a:spcPct val="80000"/>
              </a:lnSpc>
              <a:spcBef>
                <a:spcPts val="0"/>
              </a:spcBef>
              <a:spcAft>
                <a:spcPts val="0"/>
              </a:spcAft>
              <a:buNone/>
            </a:pPr>
            <a:r>
              <a:rPr lang="en" sz="1100" b="1" dirty="0">
                <a:solidFill>
                  <a:schemeClr val="lt1"/>
                </a:solidFill>
                <a:latin typeface="Arial Narrow"/>
                <a:ea typeface="Arial Narrow"/>
                <a:cs typeface="Arial Narrow"/>
                <a:sym typeface="Arial Narrow"/>
              </a:rPr>
              <a:t>12 June 2023</a:t>
            </a:r>
            <a:endParaRPr sz="1100" b="1" dirty="0">
              <a:solidFill>
                <a:schemeClr val="lt1"/>
              </a:solidFill>
              <a:latin typeface="Arial Narrow"/>
              <a:ea typeface="Arial Narrow"/>
              <a:cs typeface="Arial Narrow"/>
              <a:sym typeface="Arial Narrow"/>
            </a:endParaRPr>
          </a:p>
        </p:txBody>
      </p:sp>
      <p:sp>
        <p:nvSpPr>
          <p:cNvPr id="181" name="Google Shape;181;p30"/>
          <p:cNvSpPr txBox="1"/>
          <p:nvPr/>
        </p:nvSpPr>
        <p:spPr>
          <a:xfrm>
            <a:off x="8686800" y="4914900"/>
            <a:ext cx="457200" cy="228600"/>
          </a:xfrm>
          <a:prstGeom prst="rect">
            <a:avLst/>
          </a:prstGeom>
          <a:solidFill>
            <a:schemeClr val="dk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1200"/>
              <a:buFont typeface="Arial Narrow"/>
              <a:buNone/>
            </a:pPr>
            <a:fld id="{00000000-1234-1234-1234-123412341234}" type="slidenum">
              <a:rPr lang="en" sz="1200" b="1" i="0" u="none" strike="noStrike" cap="none">
                <a:solidFill>
                  <a:schemeClr val="lt1"/>
                </a:solidFill>
                <a:latin typeface="Arial Narrow"/>
                <a:ea typeface="Arial Narrow"/>
                <a:cs typeface="Arial Narrow"/>
                <a:sym typeface="Arial Narrow"/>
              </a:rPr>
              <a:t>9</a:t>
            </a:fld>
            <a:endParaRPr sz="1200" b="1" i="0" u="none" strike="noStrike" cap="none">
              <a:solidFill>
                <a:schemeClr val="lt1"/>
              </a:solidFill>
              <a:latin typeface="Arial Narrow"/>
              <a:ea typeface="Arial Narrow"/>
              <a:cs typeface="Arial Narrow"/>
              <a:sym typeface="Arial Narrow"/>
            </a:endParaRPr>
          </a:p>
        </p:txBody>
      </p:sp>
      <p:sp>
        <p:nvSpPr>
          <p:cNvPr id="182" name="Google Shape;182;p30"/>
          <p:cNvSpPr txBox="1"/>
          <p:nvPr/>
        </p:nvSpPr>
        <p:spPr>
          <a:xfrm>
            <a:off x="304800" y="914399"/>
            <a:ext cx="3962400" cy="3798849"/>
          </a:xfrm>
          <a:prstGeom prst="rect">
            <a:avLst/>
          </a:prstGeom>
          <a:noFill/>
          <a:ln w="28575" cap="flat" cmpd="sng">
            <a:solidFill>
              <a:srgbClr val="759336"/>
            </a:solidFill>
            <a:prstDash val="solid"/>
            <a:round/>
            <a:headEnd type="none" w="sm" len="sm"/>
            <a:tailEnd type="none" w="sm" len="sm"/>
          </a:ln>
        </p:spPr>
        <p:txBody>
          <a:bodyPr spcFirstLastPara="1" wrap="square" lIns="91425" tIns="45700" rIns="91425" bIns="45700" anchor="t" anchorCtr="0">
            <a:noAutofit/>
          </a:bodyPr>
          <a:lstStyle/>
          <a:p>
            <a:pPr lvl="0">
              <a:lnSpc>
                <a:spcPct val="106000"/>
              </a:lnSpc>
              <a:spcAft>
                <a:spcPts val="1645"/>
              </a:spcAft>
            </a:pPr>
            <a:r>
              <a:rPr lang="en-US" sz="1600" b="1" dirty="0">
                <a:effectLst/>
                <a:latin typeface="+mj-lt"/>
                <a:ea typeface="Times New Roman" panose="02020603050405020304" pitchFamily="18" charset="0"/>
                <a:cs typeface="Times New Roman" panose="02020603050405020304" pitchFamily="18" charset="0"/>
              </a:rPr>
              <a:t>Software Requirements :-</a:t>
            </a:r>
          </a:p>
          <a:p>
            <a:pPr marL="285750" lvl="0" indent="-285750">
              <a:lnSpc>
                <a:spcPct val="106000"/>
              </a:lnSpc>
              <a:spcAft>
                <a:spcPts val="1645"/>
              </a:spcAft>
              <a:buFont typeface="Arial" panose="020B0604020202020204" pitchFamily="34" charset="0"/>
              <a:buChar char="•"/>
            </a:pPr>
            <a:r>
              <a:rPr lang="en-US" dirty="0">
                <a:effectLst/>
                <a:latin typeface="+mj-lt"/>
                <a:ea typeface="Times New Roman" panose="02020603050405020304" pitchFamily="18" charset="0"/>
                <a:cs typeface="Times New Roman" panose="02020603050405020304" pitchFamily="18" charset="0"/>
              </a:rPr>
              <a:t>Visual Studio Code -Text Editor </a:t>
            </a:r>
            <a:endParaRPr lang="en-IN" dirty="0">
              <a:effectLst/>
              <a:latin typeface="+mj-lt"/>
              <a:ea typeface="Times New Roman" panose="02020603050405020304" pitchFamily="18" charset="0"/>
              <a:cs typeface="Times New Roman" panose="02020603050405020304" pitchFamily="18" charset="0"/>
            </a:endParaRPr>
          </a:p>
          <a:p>
            <a:pPr marL="285750" lvl="0" indent="-285750">
              <a:lnSpc>
                <a:spcPct val="106000"/>
              </a:lnSpc>
              <a:spcAft>
                <a:spcPts val="1645"/>
              </a:spcAft>
              <a:buFont typeface="Arial" panose="020B0604020202020204" pitchFamily="34" charset="0"/>
              <a:buChar char="•"/>
            </a:pPr>
            <a:r>
              <a:rPr lang="en-US" dirty="0">
                <a:effectLst/>
                <a:latin typeface="+mj-lt"/>
                <a:ea typeface="Times New Roman" panose="02020603050405020304" pitchFamily="18" charset="0"/>
                <a:cs typeface="Times New Roman" panose="02020603050405020304" pitchFamily="18" charset="0"/>
              </a:rPr>
              <a:t>Supported Operating System: Windows 11</a:t>
            </a:r>
            <a:endParaRPr lang="en-IN" dirty="0">
              <a:effectLst/>
              <a:latin typeface="+mj-lt"/>
              <a:ea typeface="Times New Roman" panose="02020603050405020304" pitchFamily="18" charset="0"/>
              <a:cs typeface="Times New Roman" panose="02020603050405020304" pitchFamily="18" charset="0"/>
            </a:endParaRPr>
          </a:p>
          <a:p>
            <a:pPr marL="285750" lvl="0" indent="-285750">
              <a:lnSpc>
                <a:spcPct val="106000"/>
              </a:lnSpc>
              <a:spcAft>
                <a:spcPts val="1645"/>
              </a:spcAft>
              <a:buFont typeface="Arial" panose="020B0604020202020204" pitchFamily="34" charset="0"/>
              <a:buChar char="•"/>
            </a:pPr>
            <a:r>
              <a:rPr lang="en-US" dirty="0">
                <a:effectLst/>
                <a:latin typeface="+mj-lt"/>
                <a:ea typeface="Times New Roman" panose="02020603050405020304" pitchFamily="18" charset="0"/>
                <a:cs typeface="Times New Roman" panose="02020603050405020304" pitchFamily="18" charset="0"/>
              </a:rPr>
              <a:t>Supported Databases: </a:t>
            </a:r>
            <a:r>
              <a:rPr lang="en-US" dirty="0">
                <a:solidFill>
                  <a:srgbClr val="333333"/>
                </a:solidFill>
                <a:effectLst/>
                <a:latin typeface="+mj-lt"/>
                <a:ea typeface="Times New Roman" panose="02020603050405020304" pitchFamily="18" charset="0"/>
                <a:cs typeface="Times New Roman" panose="02020603050405020304" pitchFamily="18" charset="0"/>
              </a:rPr>
              <a:t>MongoDB</a:t>
            </a:r>
            <a:endParaRPr lang="en-IN" dirty="0">
              <a:effectLst/>
              <a:latin typeface="+mj-lt"/>
              <a:ea typeface="Times New Roman" panose="02020603050405020304" pitchFamily="18" charset="0"/>
              <a:cs typeface="Times New Roman" panose="02020603050405020304" pitchFamily="18" charset="0"/>
            </a:endParaRPr>
          </a:p>
          <a:p>
            <a:pPr marL="285750" lvl="0" indent="-285750">
              <a:lnSpc>
                <a:spcPct val="106000"/>
              </a:lnSpc>
              <a:spcAft>
                <a:spcPts val="1645"/>
              </a:spcAft>
              <a:buFont typeface="Arial" panose="020B0604020202020204" pitchFamily="34" charset="0"/>
              <a:buChar char="•"/>
            </a:pPr>
            <a:r>
              <a:rPr lang="en-US" dirty="0">
                <a:solidFill>
                  <a:srgbClr val="333333"/>
                </a:solidFill>
                <a:effectLst/>
                <a:latin typeface="+mj-lt"/>
                <a:ea typeface="Times New Roman" panose="02020603050405020304" pitchFamily="18" charset="0"/>
                <a:cs typeface="Times New Roman" panose="02020603050405020304" pitchFamily="18" charset="0"/>
              </a:rPr>
              <a:t>Languages: HTML, CSS, JavaScript.</a:t>
            </a:r>
            <a:endParaRPr lang="en-IN" dirty="0">
              <a:effectLst/>
              <a:latin typeface="+mj-lt"/>
              <a:ea typeface="Times New Roman" panose="02020603050405020304" pitchFamily="18" charset="0"/>
              <a:cs typeface="Times New Roman" panose="02020603050405020304" pitchFamily="18" charset="0"/>
            </a:endParaRPr>
          </a:p>
          <a:p>
            <a:pPr marL="285750" lvl="0" indent="-285750">
              <a:lnSpc>
                <a:spcPct val="106000"/>
              </a:lnSpc>
              <a:spcAft>
                <a:spcPts val="1645"/>
              </a:spcAft>
              <a:buFont typeface="Arial" panose="020B0604020202020204" pitchFamily="34" charset="0"/>
              <a:buChar char="•"/>
            </a:pPr>
            <a:r>
              <a:rPr lang="en-US" dirty="0">
                <a:solidFill>
                  <a:srgbClr val="333333"/>
                </a:solidFill>
                <a:effectLst/>
                <a:latin typeface="+mj-lt"/>
                <a:ea typeface="Times New Roman" panose="02020603050405020304" pitchFamily="18" charset="0"/>
                <a:cs typeface="Times New Roman" panose="02020603050405020304" pitchFamily="18" charset="0"/>
              </a:rPr>
              <a:t>JavaScript extensions: NodeJS, express.</a:t>
            </a:r>
            <a:endParaRPr lang="en-IN" dirty="0">
              <a:effectLst/>
              <a:latin typeface="+mj-lt"/>
              <a:ea typeface="Times New Roman" panose="02020603050405020304" pitchFamily="18" charset="0"/>
              <a:cs typeface="Times New Roman" panose="02020603050405020304" pitchFamily="18" charset="0"/>
            </a:endParaRPr>
          </a:p>
          <a:p>
            <a:pPr marL="285750" lvl="0" indent="-285750">
              <a:lnSpc>
                <a:spcPct val="106000"/>
              </a:lnSpc>
              <a:spcAft>
                <a:spcPts val="1645"/>
              </a:spcAft>
              <a:buFont typeface="Arial" panose="020B0604020202020204" pitchFamily="34" charset="0"/>
              <a:buChar char="•"/>
            </a:pPr>
            <a:r>
              <a:rPr lang="en-US" dirty="0">
                <a:solidFill>
                  <a:srgbClr val="333333"/>
                </a:solidFill>
                <a:effectLst/>
                <a:latin typeface="+mj-lt"/>
                <a:ea typeface="Times New Roman" panose="02020603050405020304" pitchFamily="18" charset="0"/>
                <a:cs typeface="Times New Roman" panose="02020603050405020304" pitchFamily="18" charset="0"/>
              </a:rPr>
              <a:t>MongoDB Compass.</a:t>
            </a:r>
            <a:endParaRPr lang="en-IN" dirty="0">
              <a:effectLst/>
              <a:latin typeface="+mj-lt"/>
              <a:ea typeface="Times New Roman" panose="02020603050405020304" pitchFamily="18" charset="0"/>
              <a:cs typeface="Times New Roman" panose="02020603050405020304" pitchFamily="18" charset="0"/>
            </a:endParaRPr>
          </a:p>
        </p:txBody>
      </p:sp>
      <p:sp>
        <p:nvSpPr>
          <p:cNvPr id="183" name="Google Shape;183;p30"/>
          <p:cNvSpPr txBox="1"/>
          <p:nvPr/>
        </p:nvSpPr>
        <p:spPr>
          <a:xfrm>
            <a:off x="4876800" y="912917"/>
            <a:ext cx="3962400" cy="3798849"/>
          </a:xfrm>
          <a:prstGeom prst="rect">
            <a:avLst/>
          </a:prstGeom>
          <a:noFill/>
          <a:ln w="28575" cap="flat" cmpd="sng">
            <a:solidFill>
              <a:srgbClr val="759336"/>
            </a:solidFill>
            <a:prstDash val="solid"/>
            <a:round/>
            <a:headEnd type="none" w="sm" len="sm"/>
            <a:tailEnd type="none" w="sm" len="sm"/>
          </a:ln>
        </p:spPr>
        <p:txBody>
          <a:bodyPr spcFirstLastPara="1" wrap="square" lIns="91425" tIns="45700" rIns="91425" bIns="45700" anchor="t" anchorCtr="0">
            <a:noAutofit/>
          </a:bodyPr>
          <a:lstStyle/>
          <a:p>
            <a:pPr lvl="0">
              <a:lnSpc>
                <a:spcPct val="115000"/>
              </a:lnSpc>
            </a:pPr>
            <a:r>
              <a:rPr lang="en-IN" sz="1600" b="1" dirty="0">
                <a:solidFill>
                  <a:srgbClr val="333333"/>
                </a:solidFill>
                <a:effectLst/>
                <a:latin typeface="+mj-lt"/>
                <a:ea typeface="Times New Roman" panose="02020603050405020304" pitchFamily="18" charset="0"/>
                <a:cs typeface="Times New Roman" panose="02020603050405020304" pitchFamily="18" charset="0"/>
              </a:rPr>
              <a:t>Hardware Requirements :-</a:t>
            </a:r>
          </a:p>
          <a:p>
            <a:pPr marL="285750" lvl="0" indent="-285750">
              <a:lnSpc>
                <a:spcPct val="115000"/>
              </a:lnSpc>
              <a:buFont typeface="Arial" panose="020B0604020202020204" pitchFamily="34" charset="0"/>
              <a:buChar char="•"/>
            </a:pPr>
            <a:r>
              <a:rPr lang="en-IN" dirty="0">
                <a:solidFill>
                  <a:srgbClr val="333333"/>
                </a:solidFill>
                <a:effectLst/>
                <a:latin typeface="+mj-lt"/>
                <a:ea typeface="Times New Roman" panose="02020603050405020304" pitchFamily="18" charset="0"/>
                <a:cs typeface="Times New Roman" panose="02020603050405020304" pitchFamily="18" charset="0"/>
              </a:rPr>
              <a:t>Dual-Core 2 GHZ or higher</a:t>
            </a:r>
            <a:endParaRPr lang="en-IN" dirty="0">
              <a:effectLst/>
              <a:latin typeface="+mj-lt"/>
              <a:ea typeface="Times New Roman" panose="02020603050405020304" pitchFamily="18" charset="0"/>
              <a:cs typeface="Times New Roman" panose="02020603050405020304" pitchFamily="18" charset="0"/>
            </a:endParaRPr>
          </a:p>
          <a:p>
            <a:pPr marL="285750" lvl="0" indent="-285750">
              <a:lnSpc>
                <a:spcPct val="115000"/>
              </a:lnSpc>
              <a:buFont typeface="Arial" panose="020B0604020202020204" pitchFamily="34" charset="0"/>
              <a:buChar char="•"/>
            </a:pPr>
            <a:r>
              <a:rPr lang="en-IN" dirty="0">
                <a:solidFill>
                  <a:srgbClr val="333333"/>
                </a:solidFill>
                <a:effectLst/>
                <a:latin typeface="+mj-lt"/>
                <a:ea typeface="Times New Roman" panose="02020603050405020304" pitchFamily="18" charset="0"/>
                <a:cs typeface="Times New Roman" panose="02020603050405020304" pitchFamily="18" charset="0"/>
              </a:rPr>
              <a:t>4 GB RAM</a:t>
            </a:r>
            <a:endParaRPr lang="en-IN" dirty="0">
              <a:effectLst/>
              <a:latin typeface="+mj-lt"/>
              <a:ea typeface="Times New Roman" panose="02020603050405020304" pitchFamily="18" charset="0"/>
              <a:cs typeface="Times New Roman" panose="02020603050405020304" pitchFamily="18" charset="0"/>
            </a:endParaRPr>
          </a:p>
          <a:p>
            <a:pPr marL="285750" lvl="0" indent="-285750">
              <a:lnSpc>
                <a:spcPct val="115000"/>
              </a:lnSpc>
              <a:spcAft>
                <a:spcPts val="1000"/>
              </a:spcAft>
              <a:buFont typeface="Arial" panose="020B0604020202020204" pitchFamily="34" charset="0"/>
              <a:buChar char="•"/>
            </a:pPr>
            <a:r>
              <a:rPr lang="en-IN" dirty="0">
                <a:solidFill>
                  <a:srgbClr val="333333"/>
                </a:solidFill>
                <a:effectLst/>
                <a:latin typeface="+mj-lt"/>
                <a:ea typeface="Times New Roman" panose="02020603050405020304" pitchFamily="18" charset="0"/>
                <a:cs typeface="Times New Roman" panose="02020603050405020304" pitchFamily="18" charset="0"/>
              </a:rPr>
              <a:t>1 GB free disk space</a:t>
            </a:r>
            <a:endParaRPr lang="en-IN" dirty="0">
              <a:effectLst/>
              <a:latin typeface="+mj-lt"/>
              <a:ea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IN" sz="1600" b="1" dirty="0">
                <a:solidFill>
                  <a:schemeClr val="dk1"/>
                </a:solidFill>
                <a:latin typeface="+mj-lt"/>
                <a:ea typeface="Arial Narrow"/>
                <a:cs typeface="Arial Narrow"/>
                <a:sym typeface="Arial Narrow"/>
              </a:rPr>
              <a:t>Other Requirements :-</a:t>
            </a:r>
            <a:r>
              <a:rPr lang="en-US" sz="1600" dirty="0">
                <a:solidFill>
                  <a:srgbClr val="000000"/>
                </a:solidFill>
                <a:effectLst/>
                <a:latin typeface="+mj-lt"/>
                <a:ea typeface="Times New Roman" panose="02020603050405020304" pitchFamily="18" charset="0"/>
                <a:cs typeface="Times New Roman" panose="02020603050405020304" pitchFamily="18" charset="0"/>
              </a:rPr>
              <a:t>. </a:t>
            </a:r>
            <a:endParaRPr lang="en-IN" sz="1600" dirty="0">
              <a:effectLst/>
              <a:latin typeface="+mj-lt"/>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Wingdings" panose="05000000000000000000" pitchFamily="2" charset="2"/>
              <a:buChar char=""/>
            </a:pPr>
            <a:r>
              <a:rPr lang="en-US" dirty="0">
                <a:solidFill>
                  <a:srgbClr val="000000"/>
                </a:solidFill>
                <a:effectLst/>
                <a:latin typeface="+mj-lt"/>
                <a:ea typeface="Times New Roman" panose="02020603050405020304" pitchFamily="18" charset="0"/>
                <a:cs typeface="Times New Roman" panose="02020603050405020304" pitchFamily="18" charset="0"/>
              </a:rPr>
              <a:t>The college recommendation system requires data from the latest CAP round containing percentage, seat-type, college name, college location and course name, etc. for college listing, this data is extracted from pdf provided by the mahacet.org for every college and is stored into a database. </a:t>
            </a:r>
            <a:endParaRPr lang="en-IN" dirty="0">
              <a:effectLst/>
              <a:latin typeface="+mj-lt"/>
              <a:ea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600" b="1" dirty="0">
              <a:solidFill>
                <a:schemeClr val="dk1"/>
              </a:solidFill>
              <a:latin typeface="+mj-lt"/>
              <a:ea typeface="Arial Narrow"/>
              <a:cs typeface="Arial Narrow"/>
              <a:sym typeface="Arial Narrow"/>
            </a:endParaRPr>
          </a:p>
          <a:p>
            <a:pPr marL="0" marR="0" lvl="0" indent="0" algn="l" rtl="0">
              <a:spcBef>
                <a:spcPts val="0"/>
              </a:spcBef>
              <a:spcAft>
                <a:spcPts val="0"/>
              </a:spcAft>
              <a:buNone/>
            </a:pPr>
            <a:endParaRPr sz="2800" dirty="0">
              <a:solidFill>
                <a:schemeClr val="dk1"/>
              </a:solidFill>
              <a:latin typeface="Arial Narrow"/>
              <a:ea typeface="Arial Narrow"/>
              <a:cs typeface="Arial Narrow"/>
              <a:sym typeface="Arial Narrow"/>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TotalTime>
  <Words>1556</Words>
  <Application>Microsoft Office PowerPoint</Application>
  <PresentationFormat>On-screen Show (16:9)</PresentationFormat>
  <Paragraphs>177</Paragraphs>
  <Slides>15</Slides>
  <Notes>15</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 Narrow</vt:lpstr>
      <vt:lpstr>Symbol</vt:lpstr>
      <vt:lpstr>Times New Roman</vt:lpstr>
      <vt:lpstr>Arial</vt:lpstr>
      <vt:lpstr>Calibri</vt:lpstr>
      <vt:lpstr>Wingdings</vt:lpstr>
      <vt:lpstr>Simple Light</vt:lpstr>
      <vt:lpstr>Office Theme</vt:lpstr>
      <vt:lpstr> A Project Presentation on</vt:lpstr>
      <vt:lpstr>Presentation Outline</vt:lpstr>
      <vt:lpstr> 1.Problem Statement </vt:lpstr>
      <vt:lpstr>2. Objectives</vt:lpstr>
      <vt:lpstr>3.1 Methodology</vt:lpstr>
      <vt:lpstr>3.2 Methodology</vt:lpstr>
      <vt:lpstr>3.3 Methodology</vt:lpstr>
      <vt:lpstr>3.4 Methodology</vt:lpstr>
      <vt:lpstr>4. Software Hardware Requirements</vt:lpstr>
      <vt:lpstr>   5.1  Implementation      1.GUI of Webpages: </vt:lpstr>
      <vt:lpstr>   5.2  Implementation      </vt:lpstr>
      <vt:lpstr>   5.3  Implementation      </vt:lpstr>
      <vt:lpstr>        6. Conclusion and Future Scope  </vt:lpstr>
      <vt:lpstr>         . 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Project Presentation on</dc:title>
  <dc:creator>dell</dc:creator>
  <cp:lastModifiedBy>SECO2223A026_72280077M_SaurabhBankar</cp:lastModifiedBy>
  <cp:revision>44</cp:revision>
  <dcterms:modified xsi:type="dcterms:W3CDTF">2023-06-11T13:54:53Z</dcterms:modified>
</cp:coreProperties>
</file>